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7" r:id="rId4"/>
    <p:sldMasterId id="214748367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y="6858000" cx="12192000"/>
  <p:notesSz cx="6858000" cy="9144000"/>
  <p:embeddedFontLst>
    <p:embeddedFont>
      <p:font typeface="Proxima Nova"/>
      <p:regular r:id="rId54"/>
      <p:bold r:id="rId55"/>
      <p:italic r:id="rId56"/>
      <p:boldItalic r:id="rId57"/>
    </p:embeddedFont>
    <p:embeddedFont>
      <p:font typeface="Montserrat"/>
      <p:regular r:id="rId58"/>
      <p:bold r:id="rId59"/>
      <p:italic r:id="rId60"/>
      <p:boldItalic r:id="rId61"/>
    </p:embeddedFont>
    <p:embeddedFont>
      <p:font typeface="Proxima Nova Extrabold"/>
      <p:bold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407">
          <p15:clr>
            <a:srgbClr val="A4A3A4"/>
          </p15:clr>
        </p15:guide>
        <p15:guide id="2" pos="3863">
          <p15:clr>
            <a:srgbClr val="A4A3A4"/>
          </p15:clr>
        </p15:guide>
        <p15:guide id="3" pos="5155">
          <p15:clr>
            <a:srgbClr val="9FCC3B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407" orient="horz"/>
        <p:guide pos="3863"/>
        <p:guide pos="5155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ProximaNovaExtrabold-bold.fntdata"/><Relationship Id="rId61" Type="http://schemas.openxmlformats.org/officeDocument/2006/relationships/font" Target="fonts/Montserrat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Montserrat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ProximaNova-bold.fntdata"/><Relationship Id="rId10" Type="http://schemas.openxmlformats.org/officeDocument/2006/relationships/slide" Target="slides/slide4.xml"/><Relationship Id="rId54" Type="http://schemas.openxmlformats.org/officeDocument/2006/relationships/font" Target="fonts/ProximaNova-regular.fntdata"/><Relationship Id="rId13" Type="http://schemas.openxmlformats.org/officeDocument/2006/relationships/slide" Target="slides/slide7.xml"/><Relationship Id="rId57" Type="http://schemas.openxmlformats.org/officeDocument/2006/relationships/font" Target="fonts/ProximaNova-boldItalic.fntdata"/><Relationship Id="rId12" Type="http://schemas.openxmlformats.org/officeDocument/2006/relationships/slide" Target="slides/slide6.xml"/><Relationship Id="rId56" Type="http://schemas.openxmlformats.org/officeDocument/2006/relationships/font" Target="fonts/ProximaNova-italic.fntdata"/><Relationship Id="rId15" Type="http://schemas.openxmlformats.org/officeDocument/2006/relationships/slide" Target="slides/slide9.xml"/><Relationship Id="rId59" Type="http://schemas.openxmlformats.org/officeDocument/2006/relationships/font" Target="fonts/Montserrat-bold.fntdata"/><Relationship Id="rId14" Type="http://schemas.openxmlformats.org/officeDocument/2006/relationships/slide" Target="slides/slide8.xml"/><Relationship Id="rId58" Type="http://schemas.openxmlformats.org/officeDocument/2006/relationships/font" Target="fonts/Montserrat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430c63f69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4430c63f6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4430c63f69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4430c63f69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4430c63f69_0_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4430c63f69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430c63f69_0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4430c63f69_0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4430c63f69_0_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4430c63f69_0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4430c63f69_0_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4430c63f69_0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4430c63f69_0_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4430c63f69_0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430c63f69_0_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4430c63f69_0_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4430c63f69_0_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4430c63f69_0_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4430c63f69_0_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4430c63f69_0_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4430c63f69_0_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4430c63f69_0_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4430c63f69_0_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4430c63f69_0_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4430c63f69_0_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4430c63f69_0_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4430c63f69_0_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4430c63f69_0_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43fd58b04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43fd58b04f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4430c63f69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4430c63f69_0_1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4430c63f69_0_3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4430c63f69_0_3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4430c63f69_0_3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4430c63f69_0_3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4430c63f69_0_3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4430c63f69_0_3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4430c63f69_0_3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4430c63f69_0_3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4430c63f69_0_3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4430c63f69_0_3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4430c63f69_0_3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4430c63f69_0_3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4430c63f69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4430c63f69_0_1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4430c63f69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4430c63f69_0_1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4430c63f69_0_1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g4430c63f69_0_1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4430c63f69_0_1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4430c63f69_0_1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4430c63f69_0_2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4430c63f69_0_2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4430c63f69_0_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4430c63f69_0_2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4430c63f69_0_2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4430c63f69_0_2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4430c63f69_0_2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g4430c63f69_0_2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4430c63f69_0_2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g4430c63f69_0_2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4430c63f69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4430c63f69_0_1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43fd58b04f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43fd58b04f_0_1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4430c63f69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g4430c63f69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Титульный слайд">
  <p:cSld name="Титульный слайд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10621108" y="6413088"/>
            <a:ext cx="10279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descr="pasted-image.pdf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solidFill>
            <a:srgbClr val="96529D"/>
          </a:solidFill>
          <a:ln cap="flat" cmpd="sng" w="9525">
            <a:solidFill>
              <a:srgbClr val="96539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" name="Google Shape;12;p2"/>
          <p:cNvSpPr txBox="1"/>
          <p:nvPr>
            <p:ph type="title"/>
          </p:nvPr>
        </p:nvSpPr>
        <p:spPr>
          <a:xfrm>
            <a:off x="536575" y="3270056"/>
            <a:ext cx="11112500" cy="3051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None/>
              <a:defRPr b="1" i="0" sz="5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descr="pasted-image.pdf"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301" y="945222"/>
            <a:ext cx="2216697" cy="61659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idx="1" type="body"/>
          </p:nvPr>
        </p:nvSpPr>
        <p:spPr>
          <a:xfrm>
            <a:off x="527049" y="2689621"/>
            <a:ext cx="11122025" cy="442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Разделитель с надзаголовком">
  <p:cSld name="1_Разделитель с надзаголовком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6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" name="Google Shape;80;p11"/>
          <p:cNvSpPr txBox="1"/>
          <p:nvPr>
            <p:ph idx="12" type="sldNum"/>
          </p:nvPr>
        </p:nvSpPr>
        <p:spPr>
          <a:xfrm>
            <a:off x="10621108" y="6413088"/>
            <a:ext cx="10279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1" name="Google Shape;81;p11"/>
          <p:cNvSpPr txBox="1"/>
          <p:nvPr>
            <p:ph type="title"/>
          </p:nvPr>
        </p:nvSpPr>
        <p:spPr>
          <a:xfrm>
            <a:off x="536575" y="2768380"/>
            <a:ext cx="11112500" cy="1014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None/>
              <a:defRPr b="0" i="0" sz="5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cxnSp>
        <p:nvCxnSpPr>
          <p:cNvPr id="82" name="Google Shape;82;p11"/>
          <p:cNvCxnSpPr/>
          <p:nvPr/>
        </p:nvCxnSpPr>
        <p:spPr>
          <a:xfrm>
            <a:off x="536575" y="1021352"/>
            <a:ext cx="987425" cy="0"/>
          </a:xfrm>
          <a:prstGeom prst="straightConnector1">
            <a:avLst/>
          </a:prstGeom>
          <a:noFill/>
          <a:ln cap="flat" cmpd="sng" w="1270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3" name="Google Shape;83;p11"/>
          <p:cNvSpPr txBox="1"/>
          <p:nvPr>
            <p:ph idx="1" type="body"/>
          </p:nvPr>
        </p:nvSpPr>
        <p:spPr>
          <a:xfrm>
            <a:off x="536575" y="3789733"/>
            <a:ext cx="11112500" cy="25316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1" i="0" sz="5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8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+текст">
  <p:cSld name="Заголовок+текст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/>
          <p:nvPr>
            <p:ph type="title"/>
          </p:nvPr>
        </p:nvSpPr>
        <p:spPr>
          <a:xfrm>
            <a:off x="536575" y="536575"/>
            <a:ext cx="11112500" cy="1014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0" i="0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10621108" y="6413088"/>
            <a:ext cx="10279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7" name="Google Shape;87;p12"/>
          <p:cNvSpPr txBox="1"/>
          <p:nvPr>
            <p:ph idx="1" type="body"/>
          </p:nvPr>
        </p:nvSpPr>
        <p:spPr>
          <a:xfrm>
            <a:off x="536575" y="1819275"/>
            <a:ext cx="11112500" cy="4502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Рисунок+Текст">
  <p:cSld name="Рисунок+Текст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10621108" y="6413088"/>
            <a:ext cx="10279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90" name="Google Shape;90;p13"/>
          <p:cNvCxnSpPr/>
          <p:nvPr/>
        </p:nvCxnSpPr>
        <p:spPr>
          <a:xfrm>
            <a:off x="536575" y="1033878"/>
            <a:ext cx="987425" cy="0"/>
          </a:xfrm>
          <a:prstGeom prst="straightConnector1">
            <a:avLst/>
          </a:prstGeom>
          <a:noFill/>
          <a:ln cap="flat" cmpd="sng" w="889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1" name="Google Shape;91;p13"/>
          <p:cNvSpPr txBox="1"/>
          <p:nvPr>
            <p:ph idx="1" type="body"/>
          </p:nvPr>
        </p:nvSpPr>
        <p:spPr>
          <a:xfrm>
            <a:off x="536575" y="536575"/>
            <a:ext cx="11141075" cy="5452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2" type="body"/>
          </p:nvPr>
        </p:nvSpPr>
        <p:spPr>
          <a:xfrm>
            <a:off x="3986213" y="2592388"/>
            <a:ext cx="7662862" cy="3729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3" name="Google Shape;93;p13"/>
          <p:cNvSpPr txBox="1"/>
          <p:nvPr>
            <p:ph idx="3" type="body"/>
          </p:nvPr>
        </p:nvSpPr>
        <p:spPr>
          <a:xfrm>
            <a:off x="536575" y="2592388"/>
            <a:ext cx="3192944" cy="3729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4" type="body"/>
          </p:nvPr>
        </p:nvSpPr>
        <p:spPr>
          <a:xfrm>
            <a:off x="536575" y="1303338"/>
            <a:ext cx="11112499" cy="10398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476">
          <p15:clr>
            <a:srgbClr val="FBAE40"/>
          </p15:clr>
        </p15:guide>
        <p15:guide id="2" orient="horz" pos="1633">
          <p15:clr>
            <a:srgbClr val="FBAE40"/>
          </p15:clr>
        </p15:guide>
        <p15:guide id="3" orient="horz" pos="821">
          <p15:clr>
            <a:srgbClr val="FBAE40"/>
          </p15:clr>
        </p15:guide>
        <p15:guide id="4" orient="horz" pos="68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+текст+схема">
  <p:cSld name="Заголовок+текст+схема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type="title"/>
          </p:nvPr>
        </p:nvSpPr>
        <p:spPr>
          <a:xfrm>
            <a:off x="8465906" y="1303338"/>
            <a:ext cx="3183169" cy="5018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7" name="Google Shape;97;p14"/>
          <p:cNvSpPr txBox="1"/>
          <p:nvPr>
            <p:ph idx="12" type="sldNum"/>
          </p:nvPr>
        </p:nvSpPr>
        <p:spPr>
          <a:xfrm>
            <a:off x="10621108" y="6413088"/>
            <a:ext cx="10279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98" name="Google Shape;98;p14"/>
          <p:cNvCxnSpPr/>
          <p:nvPr/>
        </p:nvCxnSpPr>
        <p:spPr>
          <a:xfrm>
            <a:off x="536575" y="1033878"/>
            <a:ext cx="987425" cy="0"/>
          </a:xfrm>
          <a:prstGeom prst="straightConnector1">
            <a:avLst/>
          </a:prstGeom>
          <a:noFill/>
          <a:ln cap="flat" cmpd="sng" w="889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9" name="Google Shape;99;p14"/>
          <p:cNvSpPr txBox="1"/>
          <p:nvPr>
            <p:ph idx="1" type="body"/>
          </p:nvPr>
        </p:nvSpPr>
        <p:spPr>
          <a:xfrm>
            <a:off x="536575" y="536575"/>
            <a:ext cx="11141075" cy="5452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0" name="Google Shape;100;p14"/>
          <p:cNvSpPr/>
          <p:nvPr>
            <p:ph idx="2" type="pic"/>
          </p:nvPr>
        </p:nvSpPr>
        <p:spPr>
          <a:xfrm>
            <a:off x="536575" y="1303338"/>
            <a:ext cx="7662203" cy="5018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476">
          <p15:clr>
            <a:srgbClr val="FBAE40"/>
          </p15:clr>
        </p15:guide>
        <p15:guide id="2" orient="horz" pos="1633">
          <p15:clr>
            <a:srgbClr val="FBAE40"/>
          </p15:clr>
        </p15:guide>
        <p15:guide id="3" orient="horz" pos="821">
          <p15:clr>
            <a:srgbClr val="FBAE40"/>
          </p15:clr>
        </p15:guide>
        <p15:guide id="4" orient="horz" pos="68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Разделитель_красный">
  <p:cSld name="Разделитель_красный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10621108" y="6413088"/>
            <a:ext cx="10279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03" name="Google Shape;103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6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" name="Google Shape;104;p15"/>
          <p:cNvSpPr txBox="1"/>
          <p:nvPr>
            <p:ph type="title"/>
          </p:nvPr>
        </p:nvSpPr>
        <p:spPr>
          <a:xfrm>
            <a:off x="536575" y="2921589"/>
            <a:ext cx="11112500" cy="1014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None/>
              <a:defRPr b="1" i="0" sz="5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cxnSp>
        <p:nvCxnSpPr>
          <p:cNvPr id="105" name="Google Shape;105;p15"/>
          <p:cNvCxnSpPr/>
          <p:nvPr/>
        </p:nvCxnSpPr>
        <p:spPr>
          <a:xfrm>
            <a:off x="536575" y="1021352"/>
            <a:ext cx="987425" cy="0"/>
          </a:xfrm>
          <a:prstGeom prst="straightConnector1">
            <a:avLst/>
          </a:prstGeom>
          <a:noFill/>
          <a:ln cap="flat" cmpd="sng" w="1270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устой 1">
  <p:cSld name="TITLE_AND_BODY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idx="12" type="sldNum"/>
          </p:nvPr>
        </p:nvSpPr>
        <p:spPr>
          <a:xfrm>
            <a:off x="5979516" y="6540500"/>
            <a:ext cx="226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roxima Nova"/>
              <a:buNone/>
              <a:defRPr b="0" i="0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roxima Nova"/>
              <a:buNone/>
              <a:defRPr b="0" i="0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roxima Nova"/>
              <a:buNone/>
              <a:defRPr b="0" i="0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roxima Nova"/>
              <a:buNone/>
              <a:defRPr b="0" i="0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roxima Nova"/>
              <a:buNone/>
              <a:defRPr b="0" i="0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roxima Nova"/>
              <a:buNone/>
              <a:defRPr b="0" i="0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roxima Nova"/>
              <a:buNone/>
              <a:defRPr b="0" i="0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roxima Nova"/>
              <a:buNone/>
              <a:defRPr b="0" i="0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roxima Nova"/>
              <a:buNone/>
              <a:defRPr b="0" i="0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9E3BAA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ctrTitle"/>
          </p:nvPr>
        </p:nvSpPr>
        <p:spPr>
          <a:xfrm>
            <a:off x="833000" y="2365400"/>
            <a:ext cx="108660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00"/>
              <a:buFont typeface="Proxima Nova Extrabold"/>
              <a:buNone/>
              <a:defRPr b="0" i="0" sz="62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rial"/>
              <a:buNone/>
              <a:defRPr sz="70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rial"/>
              <a:buNone/>
              <a:defRPr sz="70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rial"/>
              <a:buNone/>
              <a:defRPr sz="70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rial"/>
              <a:buNone/>
              <a:defRPr sz="70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rial"/>
              <a:buNone/>
              <a:defRPr sz="70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rial"/>
              <a:buNone/>
              <a:defRPr sz="70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rial"/>
              <a:buNone/>
              <a:defRPr sz="70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rial"/>
              <a:buNone/>
              <a:defRPr sz="7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" name="Google Shape;114;p18"/>
          <p:cNvSpPr txBox="1"/>
          <p:nvPr>
            <p:ph idx="1" type="subTitle"/>
          </p:nvPr>
        </p:nvSpPr>
        <p:spPr>
          <a:xfrm>
            <a:off x="833000" y="4301233"/>
            <a:ext cx="112854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-457200" lvl="0" marL="609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Proxima Nova"/>
              <a:buNone/>
              <a:defRPr b="0" i="0" sz="54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31800" lvl="1" marL="1219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800"/>
              <a:buFont typeface="Proxima Nova"/>
              <a:buNone/>
              <a:defRPr b="0" i="0" sz="3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19100" lvl="2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800"/>
              <a:buFont typeface="Proxima Nova"/>
              <a:buNone/>
              <a:defRPr b="0" i="0" sz="3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19100" lvl="3" marL="2438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800"/>
              <a:buFont typeface="Proxima Nova"/>
              <a:buNone/>
              <a:defRPr b="0" i="0" sz="3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19100" lvl="4" marL="3048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800"/>
              <a:buFont typeface="Proxima Nova"/>
              <a:buNone/>
              <a:defRPr b="0" i="0" sz="3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19100" lvl="5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800"/>
              <a:buFont typeface="Proxima Nova"/>
              <a:buNone/>
              <a:defRPr b="0" i="0" sz="3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19100" lvl="6" marL="426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800"/>
              <a:buFont typeface="Proxima Nova"/>
              <a:buNone/>
              <a:defRPr b="0" i="0" sz="3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19100" lvl="7" marL="4876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800"/>
              <a:buFont typeface="Proxima Nova"/>
              <a:buNone/>
              <a:defRPr b="0" i="0" sz="3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19100" lvl="8" marL="5486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800"/>
              <a:buFont typeface="Proxima Nova"/>
              <a:buNone/>
              <a:defRPr b="0" i="0" sz="3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15" name="Google Shape;115;p18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16" name="Google Shape;116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34600" y="881900"/>
            <a:ext cx="3420247" cy="788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9E3BAA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1075933" y="3071000"/>
            <a:ext cx="108300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roxima Nova Extrabold"/>
              <a:buNone/>
              <a:defRPr b="0" i="0" sz="60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9" name="Google Shape;119;p19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120" name="Google Shape;120;p19"/>
          <p:cNvCxnSpPr/>
          <p:nvPr/>
        </p:nvCxnSpPr>
        <p:spPr>
          <a:xfrm flipH="1" rot="10800000">
            <a:off x="1230133" y="1393867"/>
            <a:ext cx="553500" cy="54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691967" y="999767"/>
            <a:ext cx="105033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700"/>
              <a:buFont typeface="Proxima Nova Extrabold"/>
              <a:buNone/>
              <a:defRPr b="0" i="0" u="none" cap="none" strike="noStrike">
                <a:solidFill>
                  <a:srgbClr val="43434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691967" y="1930400"/>
            <a:ext cx="10679400" cy="3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431800" lvl="0" marL="457200" marR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Proxima Nova"/>
              <a:buChar char="−"/>
              <a:defRPr b="0" i="0" sz="30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roxima Nova"/>
              <a:buChar char="–"/>
              <a:defRPr b="0" i="0" sz="2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roxima Nova"/>
              <a:buChar char="■"/>
              <a:defRPr b="0" i="0" sz="2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roxima Nova"/>
              <a:buChar char="●"/>
              <a:defRPr b="0" i="0" sz="2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roxima Nova"/>
              <a:buChar char="○"/>
              <a:defRPr b="0" i="0" sz="2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roxima Nova"/>
              <a:buChar char="■"/>
              <a:defRPr b="0" i="0" sz="2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roxima Nova"/>
              <a:buChar char="●"/>
              <a:defRPr b="0" i="0" sz="2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roxima Nova"/>
              <a:buChar char="○"/>
              <a:defRPr b="0" i="0" sz="2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115000"/>
              </a:lnSpc>
              <a:spcBef>
                <a:spcPts val="2200"/>
              </a:spcBef>
              <a:spcAft>
                <a:spcPts val="800"/>
              </a:spcAft>
              <a:buClr>
                <a:srgbClr val="434343"/>
              </a:buClr>
              <a:buSzPts val="2800"/>
              <a:buFont typeface="Proxima Nova"/>
              <a:buChar char="■"/>
              <a:defRPr b="0" i="0" sz="2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24" name="Google Shape;124;p20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25" name="Google Shape;125;p20"/>
          <p:cNvSpPr txBox="1"/>
          <p:nvPr/>
        </p:nvSpPr>
        <p:spPr>
          <a:xfrm>
            <a:off x="691967" y="267433"/>
            <a:ext cx="44901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26" name="Google Shape;126;p20"/>
          <p:cNvCxnSpPr/>
          <p:nvPr/>
        </p:nvCxnSpPr>
        <p:spPr>
          <a:xfrm flipH="1" rot="10800000">
            <a:off x="823733" y="784267"/>
            <a:ext cx="553500" cy="5400"/>
          </a:xfrm>
          <a:prstGeom prst="straightConnector1">
            <a:avLst/>
          </a:prstGeom>
          <a:noFill/>
          <a:ln cap="flat" cmpd="sng" w="38100">
            <a:solidFill>
              <a:srgbClr val="9E3BA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7" name="Google Shape;127;p20"/>
          <p:cNvSpPr txBox="1"/>
          <p:nvPr/>
        </p:nvSpPr>
        <p:spPr>
          <a:xfrm>
            <a:off x="6268567" y="714100"/>
            <a:ext cx="30618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4385967" y="641700"/>
            <a:ext cx="1655100" cy="13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667200" y="898167"/>
            <a:ext cx="10654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700"/>
              <a:buFont typeface="Proxima Nova Extrabold"/>
              <a:buNone/>
              <a:defRPr b="0" i="0" u="none" cap="none" strike="noStrike">
                <a:solidFill>
                  <a:srgbClr val="43434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768800" y="2084100"/>
            <a:ext cx="4980000" cy="4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Proxima Nova"/>
              <a:buChar char="–"/>
              <a:defRPr b="0" i="0" sz="32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roxima Nova"/>
              <a:buChar char="–"/>
              <a:defRPr b="0" i="0" sz="2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roxima Nova"/>
              <a:buChar char="■"/>
              <a:defRPr b="0" i="0" sz="2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roxima Nova"/>
              <a:buChar char="●"/>
              <a:defRPr b="0" i="0" sz="2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roxima Nova"/>
              <a:buChar char="○"/>
              <a:defRPr b="0" i="0" sz="2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roxima Nova"/>
              <a:buChar char="■"/>
              <a:defRPr b="0" i="0" sz="2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roxima Nova"/>
              <a:buChar char="●"/>
              <a:defRPr b="0" i="0" sz="2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roxima Nova"/>
              <a:buChar char="○"/>
              <a:defRPr b="0" i="0" sz="2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115000"/>
              </a:lnSpc>
              <a:spcBef>
                <a:spcPts val="2200"/>
              </a:spcBef>
              <a:spcAft>
                <a:spcPts val="2200"/>
              </a:spcAft>
              <a:buClr>
                <a:srgbClr val="434343"/>
              </a:buClr>
              <a:buSzPts val="2800"/>
              <a:buFont typeface="Proxima Nova"/>
              <a:buChar char="■"/>
              <a:defRPr b="0" i="0" sz="2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32" name="Google Shape;132;p21"/>
          <p:cNvSpPr txBox="1"/>
          <p:nvPr>
            <p:ph idx="2" type="body"/>
          </p:nvPr>
        </p:nvSpPr>
        <p:spPr>
          <a:xfrm>
            <a:off x="6443200" y="2084300"/>
            <a:ext cx="4853400" cy="4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Proxima Nova"/>
              <a:buChar char="●"/>
              <a:defRPr b="0" i="0" sz="32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roxima Nova"/>
              <a:buChar char="○"/>
              <a:defRPr b="0" i="0" sz="2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roxima Nova"/>
              <a:buChar char="■"/>
              <a:defRPr b="0" i="0" sz="2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roxima Nova"/>
              <a:buChar char="●"/>
              <a:defRPr b="0" i="0" sz="2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roxima Nova"/>
              <a:buChar char="○"/>
              <a:defRPr b="0" i="0" sz="2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roxima Nova"/>
              <a:buChar char="■"/>
              <a:defRPr b="0" i="0" sz="2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roxima Nova"/>
              <a:buChar char="●"/>
              <a:defRPr b="0" i="0" sz="2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roxima Nova"/>
              <a:buChar char="○"/>
              <a:defRPr b="0" i="0" sz="2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115000"/>
              </a:lnSpc>
              <a:spcBef>
                <a:spcPts val="2200"/>
              </a:spcBef>
              <a:spcAft>
                <a:spcPts val="2200"/>
              </a:spcAft>
              <a:buClr>
                <a:srgbClr val="434343"/>
              </a:buClr>
              <a:buSzPts val="2800"/>
              <a:buFont typeface="Proxima Nova"/>
              <a:buChar char="■"/>
              <a:defRPr b="0" i="0" sz="2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33" name="Google Shape;133;p21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34" name="Google Shape;134;p21"/>
          <p:cNvSpPr txBox="1"/>
          <p:nvPr/>
        </p:nvSpPr>
        <p:spPr>
          <a:xfrm>
            <a:off x="691967" y="267433"/>
            <a:ext cx="44901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Proxima Nova"/>
              <a:buNone/>
            </a:pPr>
            <a:r>
              <a:rPr b="1" i="0" lang="ru-RU" sz="1800" u="none" cap="none" strike="noStrike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ТЕКСТ</a:t>
            </a:r>
            <a:endParaRPr b="1" i="0" sz="1800" u="none" cap="none" strike="noStrike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35" name="Google Shape;135;p21"/>
          <p:cNvCxnSpPr/>
          <p:nvPr/>
        </p:nvCxnSpPr>
        <p:spPr>
          <a:xfrm flipH="1" rot="10800000">
            <a:off x="823733" y="784267"/>
            <a:ext cx="553500" cy="5400"/>
          </a:xfrm>
          <a:prstGeom prst="straightConnector1">
            <a:avLst/>
          </a:prstGeom>
          <a:noFill/>
          <a:ln cap="flat" cmpd="sng" w="38100">
            <a:solidFill>
              <a:srgbClr val="9E3BA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Визитка преподавателя">
  <p:cSld name="Визитка преподавателя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10621108" y="6413088"/>
            <a:ext cx="10279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7" name="Google Shape;17;p3"/>
          <p:cNvSpPr/>
          <p:nvPr>
            <p:ph idx="2" type="pic"/>
          </p:nvPr>
        </p:nvSpPr>
        <p:spPr>
          <a:xfrm>
            <a:off x="1047261" y="1068509"/>
            <a:ext cx="3279287" cy="32792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5153025" y="1547813"/>
            <a:ext cx="6479686" cy="11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3" type="body"/>
          </p:nvPr>
        </p:nvSpPr>
        <p:spPr>
          <a:xfrm>
            <a:off x="5153025" y="2901463"/>
            <a:ext cx="6496050" cy="296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pasted-image.pdf" id="20" name="Google Shape;2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7261" y="5082224"/>
            <a:ext cx="717457" cy="54485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/>
          <p:nvPr>
            <p:ph idx="4" type="body"/>
          </p:nvPr>
        </p:nvSpPr>
        <p:spPr>
          <a:xfrm>
            <a:off x="1899871" y="4890066"/>
            <a:ext cx="4718201" cy="929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5" type="body"/>
          </p:nvPr>
        </p:nvSpPr>
        <p:spPr>
          <a:xfrm>
            <a:off x="7547239" y="4890066"/>
            <a:ext cx="4101835" cy="929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6" type="body"/>
          </p:nvPr>
        </p:nvSpPr>
        <p:spPr>
          <a:xfrm>
            <a:off x="5153025" y="3306280"/>
            <a:ext cx="6496050" cy="274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Google Shape;98;p17" id="24" name="Google Shape;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2902" y="5034896"/>
            <a:ext cx="639506" cy="639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idx="1" type="body"/>
          </p:nvPr>
        </p:nvSpPr>
        <p:spPr>
          <a:xfrm>
            <a:off x="554167" y="5640767"/>
            <a:ext cx="7860000" cy="80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None/>
              <a:defRPr b="0" i="1" sz="24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68300" lvl="1" marL="914400" marR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Proxima Nova"/>
              <a:buChar char="○"/>
              <a:defRPr b="0" i="0" sz="22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55600" lvl="2" marL="1371600" marR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Proxima Nova"/>
              <a:buChar char="■"/>
              <a:defRPr b="0" i="0" sz="20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Proxima Nova"/>
              <a:buChar char="●"/>
              <a:defRPr b="0" i="0" sz="19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Proxima Nova"/>
              <a:buChar char="○"/>
              <a:defRPr b="0" i="0" sz="19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Proxima Nova"/>
              <a:buChar char="■"/>
              <a:defRPr b="0" i="0" sz="19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Proxima Nova"/>
              <a:buChar char="●"/>
              <a:defRPr b="0" i="0" sz="19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Proxima Nova"/>
              <a:buChar char="○"/>
              <a:defRPr b="0" i="0" sz="19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2200"/>
              </a:spcBef>
              <a:spcAft>
                <a:spcPts val="2200"/>
              </a:spcAft>
              <a:buClr>
                <a:srgbClr val="434343"/>
              </a:buClr>
              <a:buSzPts val="1900"/>
              <a:buFont typeface="Proxima Nova"/>
              <a:buChar char="■"/>
              <a:defRPr b="0" i="0" sz="19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39" name="Google Shape;139;p22"/>
          <p:cNvSpPr txBox="1"/>
          <p:nvPr/>
        </p:nvSpPr>
        <p:spPr>
          <a:xfrm>
            <a:off x="691967" y="267433"/>
            <a:ext cx="44901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Proxima Nova"/>
              <a:buNone/>
            </a:pPr>
            <a:r>
              <a:rPr b="1" i="0" lang="ru-RU" sz="1800" u="none" cap="none" strike="noStrike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ТЕКСТ</a:t>
            </a:r>
            <a:endParaRPr b="1" i="0" sz="1800" u="none" cap="none" strike="noStrike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40" name="Google Shape;140;p22"/>
          <p:cNvCxnSpPr/>
          <p:nvPr/>
        </p:nvCxnSpPr>
        <p:spPr>
          <a:xfrm flipH="1" rot="10800000">
            <a:off x="823733" y="784267"/>
            <a:ext cx="553500" cy="5400"/>
          </a:xfrm>
          <a:prstGeom prst="straightConnector1">
            <a:avLst/>
          </a:prstGeom>
          <a:noFill/>
          <a:ln cap="flat" cmpd="sng" w="38100">
            <a:solidFill>
              <a:srgbClr val="9E3BA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661200" y="968733"/>
            <a:ext cx="11072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700"/>
              <a:buFont typeface="Proxima Nova Extrabold"/>
              <a:buNone/>
              <a:defRPr b="0" i="0" u="none" cap="none" strike="noStrike">
                <a:solidFill>
                  <a:srgbClr val="43434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3" name="Google Shape;143;p23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44" name="Google Shape;144;p23"/>
          <p:cNvSpPr txBox="1"/>
          <p:nvPr/>
        </p:nvSpPr>
        <p:spPr>
          <a:xfrm>
            <a:off x="691967" y="267433"/>
            <a:ext cx="44901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Proxima Nova"/>
              <a:buNone/>
            </a:pPr>
            <a:r>
              <a:rPr b="1" i="0" lang="ru-RU" sz="1800" u="none" cap="none" strike="noStrike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ТЕКСТ</a:t>
            </a:r>
            <a:endParaRPr b="1" i="0" sz="1800" u="none" cap="none" strike="noStrike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45" name="Google Shape;145;p23"/>
          <p:cNvCxnSpPr/>
          <p:nvPr/>
        </p:nvCxnSpPr>
        <p:spPr>
          <a:xfrm flipH="1" rot="10800000">
            <a:off x="823733" y="784267"/>
            <a:ext cx="553500" cy="5400"/>
          </a:xfrm>
          <a:prstGeom prst="straightConnector1">
            <a:avLst/>
          </a:prstGeom>
          <a:noFill/>
          <a:ln cap="flat" cmpd="sng" w="38100">
            <a:solidFill>
              <a:srgbClr val="9E3BA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 column tex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720233" y="1045600"/>
            <a:ext cx="3744000" cy="1007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400"/>
              <a:buFont typeface="Proxima Nova Extrabold"/>
              <a:buNone/>
              <a:defRPr b="0" i="0" sz="3400" u="none" cap="none" strike="noStrike">
                <a:solidFill>
                  <a:srgbClr val="43434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8" name="Google Shape;148;p24"/>
          <p:cNvSpPr txBox="1"/>
          <p:nvPr>
            <p:ph idx="1" type="body"/>
          </p:nvPr>
        </p:nvSpPr>
        <p:spPr>
          <a:xfrm>
            <a:off x="691967" y="2053200"/>
            <a:ext cx="3744000" cy="4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4000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700"/>
              <a:buFont typeface="Proxima Nova"/>
              <a:buChar char="●"/>
              <a:defRPr b="0" i="0" sz="27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55600" lvl="1" marL="914400" marR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Proxima Nova"/>
              <a:buChar char="○"/>
              <a:defRPr b="0" i="0" sz="20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Proxima Nova"/>
              <a:buChar char="■"/>
              <a:defRPr b="0" i="0" sz="16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Proxima Nova"/>
              <a:buChar char="●"/>
              <a:defRPr b="0" i="0" sz="16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Proxima Nova"/>
              <a:buChar char="○"/>
              <a:defRPr b="0" i="0" sz="16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Proxima Nova"/>
              <a:buChar char="■"/>
              <a:defRPr b="0" i="0" sz="16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Proxima Nova"/>
              <a:buChar char="●"/>
              <a:defRPr b="0" i="0" sz="16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Proxima Nova"/>
              <a:buChar char="○"/>
              <a:defRPr b="0" i="0" sz="16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2200"/>
              </a:spcBef>
              <a:spcAft>
                <a:spcPts val="2200"/>
              </a:spcAft>
              <a:buClr>
                <a:srgbClr val="434343"/>
              </a:buClr>
              <a:buSzPts val="1600"/>
              <a:buFont typeface="Proxima Nova"/>
              <a:buChar char="■"/>
              <a:defRPr b="0" i="0" sz="16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49" name="Google Shape;149;p24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50" name="Google Shape;150;p24"/>
          <p:cNvSpPr txBox="1"/>
          <p:nvPr/>
        </p:nvSpPr>
        <p:spPr>
          <a:xfrm>
            <a:off x="691967" y="267433"/>
            <a:ext cx="44901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Proxima Nova"/>
              <a:buNone/>
            </a:pPr>
            <a:r>
              <a:rPr b="1" i="0" lang="ru-RU" sz="1800" u="none" cap="none" strike="noStrike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ТЕКСТ</a:t>
            </a:r>
            <a:endParaRPr b="1" i="0" sz="1800" u="none" cap="none" strike="noStrike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51" name="Google Shape;151;p24"/>
          <p:cNvCxnSpPr/>
          <p:nvPr/>
        </p:nvCxnSpPr>
        <p:spPr>
          <a:xfrm flipH="1" rot="10800000">
            <a:off x="823733" y="784267"/>
            <a:ext cx="553500" cy="5400"/>
          </a:xfrm>
          <a:prstGeom prst="straightConnector1">
            <a:avLst/>
          </a:prstGeom>
          <a:noFill/>
          <a:ln cap="flat" cmpd="sng" w="38100">
            <a:solidFill>
              <a:srgbClr val="9E3BA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 poin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738067" y="701800"/>
            <a:ext cx="84060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400"/>
              <a:buFont typeface="Proxima Nova Extrabold"/>
              <a:buNone/>
              <a:defRPr b="0" i="0" sz="7400" u="none" cap="none" strike="noStrike">
                <a:solidFill>
                  <a:srgbClr val="43434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4" name="Google Shape;154;p25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155" name="Google Shape;155;p25"/>
          <p:cNvCxnSpPr/>
          <p:nvPr/>
        </p:nvCxnSpPr>
        <p:spPr>
          <a:xfrm flipH="1" rot="10800000">
            <a:off x="823733" y="784267"/>
            <a:ext cx="553500" cy="5400"/>
          </a:xfrm>
          <a:prstGeom prst="straightConnector1">
            <a:avLst/>
          </a:prstGeom>
          <a:noFill/>
          <a:ln cap="flat" cmpd="sng" w="38100">
            <a:solidFill>
              <a:srgbClr val="9E3BA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 title and description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6"/>
          <p:cNvSpPr txBox="1"/>
          <p:nvPr>
            <p:ph type="title"/>
          </p:nvPr>
        </p:nvSpPr>
        <p:spPr>
          <a:xfrm>
            <a:off x="706567" y="2558633"/>
            <a:ext cx="56664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600"/>
              <a:buFont typeface="Proxima Nova Extrabold"/>
              <a:buNone/>
              <a:defRPr b="0" i="0" sz="5600" u="none" cap="none" strike="noStrike">
                <a:solidFill>
                  <a:srgbClr val="43434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" name="Google Shape;159;p26"/>
          <p:cNvSpPr txBox="1"/>
          <p:nvPr>
            <p:ph idx="1" type="subTitle"/>
          </p:nvPr>
        </p:nvSpPr>
        <p:spPr>
          <a:xfrm>
            <a:off x="706567" y="4448633"/>
            <a:ext cx="50154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4572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31800" lvl="1" marL="1219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1910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19100" lvl="3" marL="2438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19100" lvl="4" marL="3048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19100" lvl="5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19100" lvl="6" marL="426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19100" lvl="7" marL="4876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19100" lvl="8" marL="548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60" name="Google Shape;160;p26"/>
          <p:cNvSpPr txBox="1"/>
          <p:nvPr>
            <p:ph idx="2" type="body"/>
          </p:nvPr>
        </p:nvSpPr>
        <p:spPr>
          <a:xfrm>
            <a:off x="6586000" y="965433"/>
            <a:ext cx="5115900" cy="49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  <a:defRPr b="0" i="0" sz="24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68300" lvl="1" marL="914400" marR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Proxima Nova"/>
              <a:buChar char="○"/>
              <a:defRPr b="0" i="0" sz="22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55600" lvl="2" marL="1371600" marR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Proxima Nova"/>
              <a:buChar char="■"/>
              <a:defRPr b="0" i="0" sz="20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Proxima Nova"/>
              <a:buChar char="●"/>
              <a:defRPr b="0" i="0" sz="19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Proxima Nova"/>
              <a:buChar char="○"/>
              <a:defRPr b="0" i="0" sz="19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Proxima Nova"/>
              <a:buChar char="■"/>
              <a:defRPr b="0" i="0" sz="19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Proxima Nova"/>
              <a:buChar char="●"/>
              <a:defRPr b="0" i="0" sz="19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Proxima Nova"/>
              <a:buChar char="○"/>
              <a:defRPr b="0" i="0" sz="19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2200"/>
              </a:spcBef>
              <a:spcAft>
                <a:spcPts val="2200"/>
              </a:spcAft>
              <a:buClr>
                <a:srgbClr val="434343"/>
              </a:buClr>
              <a:buSzPts val="1900"/>
              <a:buFont typeface="Proxima Nova"/>
              <a:buChar char="■"/>
              <a:defRPr b="0" i="0" sz="19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61" name="Google Shape;161;p26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62" name="Google Shape;162;p26"/>
          <p:cNvSpPr txBox="1"/>
          <p:nvPr/>
        </p:nvSpPr>
        <p:spPr>
          <a:xfrm>
            <a:off x="691967" y="267433"/>
            <a:ext cx="44901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Proxima Nova"/>
              <a:buNone/>
            </a:pPr>
            <a:r>
              <a:rPr b="1" i="0" lang="ru-RU" sz="1800" u="none" cap="none" strike="noStrike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ТЕКСТ</a:t>
            </a:r>
            <a:endParaRPr b="1" i="0" sz="1800" u="none" cap="none" strike="noStrike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63" name="Google Shape;163;p26"/>
          <p:cNvCxnSpPr/>
          <p:nvPr/>
        </p:nvCxnSpPr>
        <p:spPr>
          <a:xfrm flipH="1" rot="10800000">
            <a:off x="823733" y="784267"/>
            <a:ext cx="553500" cy="5400"/>
          </a:xfrm>
          <a:prstGeom prst="straightConnector1">
            <a:avLst/>
          </a:prstGeom>
          <a:noFill/>
          <a:ln cap="flat" cmpd="sng" w="38100">
            <a:solidFill>
              <a:srgbClr val="9E3BA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 number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415600" y="1474833"/>
            <a:ext cx="113610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0"/>
              <a:buFont typeface="Proxima Nova Extrabold"/>
              <a:buNone/>
              <a:defRPr b="0" i="0" sz="16000" u="none" cap="none" strike="noStrike">
                <a:solidFill>
                  <a:srgbClr val="43434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0"/>
              <a:buFont typeface="Arial"/>
              <a:buNone/>
              <a:defRPr sz="160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0"/>
              <a:buFont typeface="Arial"/>
              <a:buNone/>
              <a:defRPr sz="160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0"/>
              <a:buFont typeface="Arial"/>
              <a:buNone/>
              <a:defRPr sz="160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0"/>
              <a:buFont typeface="Arial"/>
              <a:buNone/>
              <a:defRPr sz="160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0"/>
              <a:buFont typeface="Arial"/>
              <a:buNone/>
              <a:defRPr sz="160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0"/>
              <a:buFont typeface="Arial"/>
              <a:buNone/>
              <a:defRPr sz="160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0"/>
              <a:buFont typeface="Arial"/>
              <a:buNone/>
              <a:defRPr sz="160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0"/>
              <a:buFont typeface="Arial"/>
              <a:buNone/>
              <a:defRPr sz="1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415600" y="4202967"/>
            <a:ext cx="11361000" cy="17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3810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  <a:defRPr b="0" i="0" sz="24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68300" lvl="1" marL="914400" marR="0" rtl="0" algn="ctr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Proxima Nova"/>
              <a:buChar char="○"/>
              <a:defRPr b="0" i="0" sz="22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55600" lvl="2" marL="1371600" marR="0" rtl="0" algn="ctr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Proxima Nova"/>
              <a:buChar char="■"/>
              <a:defRPr b="0" i="0" sz="20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9250" lvl="3" marL="1828800" marR="0" rtl="0" algn="ctr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Proxima Nova"/>
              <a:buChar char="●"/>
              <a:defRPr b="0" i="0" sz="19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9250" lvl="4" marL="2286000" marR="0" rtl="0" algn="ctr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Proxima Nova"/>
              <a:buChar char="○"/>
              <a:defRPr b="0" i="0" sz="19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9250" lvl="5" marL="2743200" marR="0" rtl="0" algn="ctr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Proxima Nova"/>
              <a:buChar char="■"/>
              <a:defRPr b="0" i="0" sz="19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49250" lvl="6" marL="3200400" marR="0" rtl="0" algn="ctr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Proxima Nova"/>
              <a:buChar char="●"/>
              <a:defRPr b="0" i="0" sz="19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49250" lvl="7" marL="3657600" marR="0" rtl="0" algn="ctr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Proxima Nova"/>
              <a:buChar char="○"/>
              <a:defRPr b="0" i="0" sz="19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49250" lvl="8" marL="4114800" marR="0" rtl="0" algn="ctr">
              <a:lnSpc>
                <a:spcPct val="115000"/>
              </a:lnSpc>
              <a:spcBef>
                <a:spcPts val="2200"/>
              </a:spcBef>
              <a:spcAft>
                <a:spcPts val="2200"/>
              </a:spcAft>
              <a:buClr>
                <a:srgbClr val="434343"/>
              </a:buClr>
              <a:buSzPts val="1900"/>
              <a:buFont typeface="Proxima Nova"/>
              <a:buChar char="■"/>
              <a:defRPr b="0" i="0" sz="19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67" name="Google Shape;167;p27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68" name="Google Shape;168;p27"/>
          <p:cNvSpPr txBox="1"/>
          <p:nvPr/>
        </p:nvSpPr>
        <p:spPr>
          <a:xfrm>
            <a:off x="691967" y="267433"/>
            <a:ext cx="44901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Proxima Nova"/>
              <a:buNone/>
            </a:pPr>
            <a:r>
              <a:rPr b="1" i="0" lang="ru-RU" sz="1800" u="none" cap="none" strike="noStrike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ТЕКСТ</a:t>
            </a:r>
            <a:endParaRPr b="1" i="0" sz="1800" u="none" cap="none" strike="noStrike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69" name="Google Shape;169;p27"/>
          <p:cNvCxnSpPr/>
          <p:nvPr/>
        </p:nvCxnSpPr>
        <p:spPr>
          <a:xfrm flipH="1" rot="10800000">
            <a:off x="823733" y="784267"/>
            <a:ext cx="553500" cy="5400"/>
          </a:xfrm>
          <a:prstGeom prst="straightConnector1">
            <a:avLst/>
          </a:prstGeom>
          <a:noFill/>
          <a:ln cap="flat" cmpd="sng" w="38100">
            <a:solidFill>
              <a:srgbClr val="9E3BA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Уменьшенный заг">
  <p:cSld name="TITLE_ONLY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type="title"/>
          </p:nvPr>
        </p:nvSpPr>
        <p:spPr>
          <a:xfrm>
            <a:off x="661200" y="968733"/>
            <a:ext cx="11072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Proxima Nova Extrabold"/>
              <a:buNone/>
              <a:defRPr b="0" i="0" sz="4000" u="none" cap="none" strike="noStrike">
                <a:solidFill>
                  <a:srgbClr val="43434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2" name="Google Shape;172;p28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173" name="Google Shape;173;p28"/>
          <p:cNvCxnSpPr/>
          <p:nvPr/>
        </p:nvCxnSpPr>
        <p:spPr>
          <a:xfrm flipH="1" rot="10800000">
            <a:off x="823733" y="784267"/>
            <a:ext cx="553500" cy="5400"/>
          </a:xfrm>
          <a:prstGeom prst="straightConnector1">
            <a:avLst/>
          </a:prstGeom>
          <a:noFill/>
          <a:ln cap="flat" cmpd="sng" w="38100">
            <a:solidFill>
              <a:srgbClr val="9E3BA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 и картинка">
  <p:cSld name="Main point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738067" y="701800"/>
            <a:ext cx="42579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Proxima Nova Extrabold"/>
              <a:buNone/>
              <a:defRPr b="0" i="0" sz="4000" u="none" cap="none" strike="noStrike">
                <a:solidFill>
                  <a:srgbClr val="43434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6" name="Google Shape;176;p29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177" name="Google Shape;177;p29"/>
          <p:cNvCxnSpPr/>
          <p:nvPr/>
        </p:nvCxnSpPr>
        <p:spPr>
          <a:xfrm flipH="1" rot="10800000">
            <a:off x="823733" y="784267"/>
            <a:ext cx="553500" cy="5400"/>
          </a:xfrm>
          <a:prstGeom prst="straightConnector1">
            <a:avLst/>
          </a:prstGeom>
          <a:noFill/>
          <a:ln cap="flat" cmpd="sng" w="38100">
            <a:solidFill>
              <a:srgbClr val="9E3BA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устой 1">
  <p:cSld name="TITLE_AND_BODY_1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idx="12" type="sldNum"/>
          </p:nvPr>
        </p:nvSpPr>
        <p:spPr>
          <a:xfrm>
            <a:off x="5979516" y="6540500"/>
            <a:ext cx="226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roxima Nova"/>
              <a:buNone/>
              <a:defRPr b="0" i="0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roxima Nova"/>
              <a:buNone/>
              <a:defRPr b="0" i="0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roxima Nova"/>
              <a:buNone/>
              <a:defRPr b="0" i="0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roxima Nova"/>
              <a:buNone/>
              <a:defRPr b="0" i="0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roxima Nova"/>
              <a:buNone/>
              <a:defRPr b="0" i="0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roxima Nova"/>
              <a:buNone/>
              <a:defRPr b="0" i="0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roxima Nova"/>
              <a:buNone/>
              <a:defRPr b="0" i="0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roxima Nova"/>
              <a:buNone/>
              <a:defRPr b="0" i="0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roxima Nova"/>
              <a:buNone/>
              <a:defRPr b="0" i="0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Разделитель_основной">
  <p:cSld name="Разделитель_основной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10621108" y="6413088"/>
            <a:ext cx="10279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descr="pasted-image.pdf" id="27" name="Google Shape;2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solidFill>
            <a:srgbClr val="96529D"/>
          </a:solidFill>
          <a:ln cap="flat" cmpd="sng" w="9525">
            <a:solidFill>
              <a:srgbClr val="96539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" name="Google Shape;28;p4"/>
          <p:cNvSpPr txBox="1"/>
          <p:nvPr>
            <p:ph type="title"/>
          </p:nvPr>
        </p:nvSpPr>
        <p:spPr>
          <a:xfrm>
            <a:off x="536575" y="2921589"/>
            <a:ext cx="11112500" cy="1014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None/>
              <a:defRPr b="1" i="0" sz="5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cxnSp>
        <p:nvCxnSpPr>
          <p:cNvPr id="29" name="Google Shape;29;p4"/>
          <p:cNvCxnSpPr/>
          <p:nvPr/>
        </p:nvCxnSpPr>
        <p:spPr>
          <a:xfrm>
            <a:off x="536575" y="1021352"/>
            <a:ext cx="987425" cy="0"/>
          </a:xfrm>
          <a:prstGeom prst="straightConnector1">
            <a:avLst/>
          </a:prstGeom>
          <a:noFill/>
          <a:ln cap="flat" cmpd="sng" w="1270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ять тезисов">
  <p:cSld name="Пять тезисов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10621108" y="6413088"/>
            <a:ext cx="10279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32" name="Google Shape;32;p5"/>
          <p:cNvCxnSpPr/>
          <p:nvPr/>
        </p:nvCxnSpPr>
        <p:spPr>
          <a:xfrm>
            <a:off x="536575" y="1033878"/>
            <a:ext cx="987425" cy="0"/>
          </a:xfrm>
          <a:prstGeom prst="straightConnector1">
            <a:avLst/>
          </a:prstGeom>
          <a:noFill/>
          <a:ln cap="flat" cmpd="sng" w="889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536575" y="536575"/>
            <a:ext cx="11141075" cy="5452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36574" y="2592388"/>
            <a:ext cx="2084569" cy="3729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3" type="body"/>
          </p:nvPr>
        </p:nvSpPr>
        <p:spPr>
          <a:xfrm>
            <a:off x="2793557" y="2592388"/>
            <a:ext cx="2084569" cy="3729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4" type="body"/>
          </p:nvPr>
        </p:nvSpPr>
        <p:spPr>
          <a:xfrm>
            <a:off x="5050540" y="2592388"/>
            <a:ext cx="2084569" cy="3729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5" type="body"/>
          </p:nvPr>
        </p:nvSpPr>
        <p:spPr>
          <a:xfrm>
            <a:off x="7307523" y="2592388"/>
            <a:ext cx="2084569" cy="3729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6" type="body"/>
          </p:nvPr>
        </p:nvSpPr>
        <p:spPr>
          <a:xfrm>
            <a:off x="9564505" y="2592388"/>
            <a:ext cx="2084569" cy="3729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7" type="body"/>
          </p:nvPr>
        </p:nvSpPr>
        <p:spPr>
          <a:xfrm>
            <a:off x="536574" y="1303339"/>
            <a:ext cx="2084569" cy="1039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Arial"/>
              <a:buNone/>
              <a:defRPr b="1" i="0" sz="96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8" type="body"/>
          </p:nvPr>
        </p:nvSpPr>
        <p:spPr>
          <a:xfrm>
            <a:off x="2793557" y="1303339"/>
            <a:ext cx="2084569" cy="1039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Arial"/>
              <a:buNone/>
              <a:defRPr b="1" i="0" sz="96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9" type="body"/>
          </p:nvPr>
        </p:nvSpPr>
        <p:spPr>
          <a:xfrm>
            <a:off x="5050540" y="1303339"/>
            <a:ext cx="2084569" cy="1039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Arial"/>
              <a:buNone/>
              <a:defRPr b="1" i="0" sz="96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13" type="body"/>
          </p:nvPr>
        </p:nvSpPr>
        <p:spPr>
          <a:xfrm>
            <a:off x="7307523" y="1303339"/>
            <a:ext cx="2084569" cy="1039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Arial"/>
              <a:buNone/>
              <a:defRPr b="1" i="0" sz="96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14" type="body"/>
          </p:nvPr>
        </p:nvSpPr>
        <p:spPr>
          <a:xfrm>
            <a:off x="9564505" y="1303339"/>
            <a:ext cx="2084569" cy="1039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Arial"/>
              <a:buNone/>
              <a:defRPr b="1" i="0" sz="96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476">
          <p15:clr>
            <a:srgbClr val="FBAE40"/>
          </p15:clr>
        </p15:guide>
        <p15:guide id="2" orient="horz" pos="1633">
          <p15:clr>
            <a:srgbClr val="FBAE40"/>
          </p15:clr>
        </p15:guide>
        <p15:guide id="3" orient="horz" pos="821">
          <p15:clr>
            <a:srgbClr val="FBAE40"/>
          </p15:clr>
        </p15:guide>
        <p15:guide id="4" orient="horz" pos="68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Четыре тезиса">
  <p:cSld name="Четыре тезиса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10621108" y="6413088"/>
            <a:ext cx="10279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46" name="Google Shape;46;p6"/>
          <p:cNvCxnSpPr/>
          <p:nvPr/>
        </p:nvCxnSpPr>
        <p:spPr>
          <a:xfrm>
            <a:off x="536575" y="1033878"/>
            <a:ext cx="987425" cy="0"/>
          </a:xfrm>
          <a:prstGeom prst="straightConnector1">
            <a:avLst/>
          </a:prstGeom>
          <a:noFill/>
          <a:ln cap="flat" cmpd="sng" w="889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536575" y="536575"/>
            <a:ext cx="11141075" cy="5452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1437087" y="1303340"/>
            <a:ext cx="4511650" cy="23234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9" name="Google Shape;49;p6"/>
          <p:cNvSpPr txBox="1"/>
          <p:nvPr>
            <p:ph idx="3" type="body"/>
          </p:nvPr>
        </p:nvSpPr>
        <p:spPr>
          <a:xfrm>
            <a:off x="536574" y="1303339"/>
            <a:ext cx="890239" cy="1039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Arial"/>
              <a:buNone/>
              <a:defRPr b="1" i="0" sz="96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0" name="Google Shape;50;p6"/>
          <p:cNvSpPr txBox="1"/>
          <p:nvPr>
            <p:ph idx="4" type="body"/>
          </p:nvPr>
        </p:nvSpPr>
        <p:spPr>
          <a:xfrm>
            <a:off x="536575" y="3997987"/>
            <a:ext cx="890239" cy="1039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Arial"/>
              <a:buNone/>
              <a:defRPr b="1" i="0" sz="96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1" name="Google Shape;51;p6"/>
          <p:cNvSpPr txBox="1"/>
          <p:nvPr>
            <p:ph idx="5" type="body"/>
          </p:nvPr>
        </p:nvSpPr>
        <p:spPr>
          <a:xfrm>
            <a:off x="1437087" y="3997987"/>
            <a:ext cx="4511650" cy="23234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Google Shape;52;p6"/>
          <p:cNvSpPr txBox="1"/>
          <p:nvPr>
            <p:ph idx="6" type="body"/>
          </p:nvPr>
        </p:nvSpPr>
        <p:spPr>
          <a:xfrm>
            <a:off x="7167998" y="1303340"/>
            <a:ext cx="4491350" cy="23234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3" name="Google Shape;53;p6"/>
          <p:cNvSpPr txBox="1"/>
          <p:nvPr>
            <p:ph idx="7" type="body"/>
          </p:nvPr>
        </p:nvSpPr>
        <p:spPr>
          <a:xfrm>
            <a:off x="6267485" y="1303339"/>
            <a:ext cx="890239" cy="1039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Arial"/>
              <a:buNone/>
              <a:defRPr b="1" i="0" sz="96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4" name="Google Shape;54;p6"/>
          <p:cNvSpPr txBox="1"/>
          <p:nvPr>
            <p:ph idx="8" type="body"/>
          </p:nvPr>
        </p:nvSpPr>
        <p:spPr>
          <a:xfrm>
            <a:off x="6267486" y="3997987"/>
            <a:ext cx="890239" cy="1039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Arial"/>
              <a:buNone/>
              <a:defRPr b="1" i="0" sz="96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5" name="Google Shape;55;p6"/>
          <p:cNvSpPr txBox="1"/>
          <p:nvPr>
            <p:ph idx="9" type="body"/>
          </p:nvPr>
        </p:nvSpPr>
        <p:spPr>
          <a:xfrm>
            <a:off x="7167998" y="3997987"/>
            <a:ext cx="4491350" cy="23234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476">
          <p15:clr>
            <a:srgbClr val="FBAE40"/>
          </p15:clr>
        </p15:guide>
        <p15:guide id="2" orient="horz" pos="1633">
          <p15:clr>
            <a:srgbClr val="FBAE40"/>
          </p15:clr>
        </p15:guide>
        <p15:guide id="3" orient="horz" pos="821">
          <p15:clr>
            <a:srgbClr val="FBAE40"/>
          </p15:clr>
        </p15:guide>
        <p15:guide id="4" orient="horz" pos="68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Разделитель с надзаголовком">
  <p:cSld name="Разделитель с надзаголовком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/>
          <p:nvPr>
            <p:ph idx="12" type="sldNum"/>
          </p:nvPr>
        </p:nvSpPr>
        <p:spPr>
          <a:xfrm>
            <a:off x="10621108" y="6413088"/>
            <a:ext cx="10279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descr="pasted-image.pdf" id="58" name="Google Shape;58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solidFill>
            <a:srgbClr val="96529D"/>
          </a:solidFill>
          <a:ln cap="flat" cmpd="sng" w="9525">
            <a:solidFill>
              <a:srgbClr val="96539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9" name="Google Shape;59;p7"/>
          <p:cNvSpPr txBox="1"/>
          <p:nvPr>
            <p:ph type="title"/>
          </p:nvPr>
        </p:nvSpPr>
        <p:spPr>
          <a:xfrm>
            <a:off x="536575" y="2768380"/>
            <a:ext cx="11112500" cy="1014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None/>
              <a:defRPr b="0" i="0" sz="5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cxnSp>
        <p:nvCxnSpPr>
          <p:cNvPr id="60" name="Google Shape;60;p7"/>
          <p:cNvCxnSpPr/>
          <p:nvPr/>
        </p:nvCxnSpPr>
        <p:spPr>
          <a:xfrm>
            <a:off x="536575" y="1021352"/>
            <a:ext cx="987425" cy="0"/>
          </a:xfrm>
          <a:prstGeom prst="straightConnector1">
            <a:avLst/>
          </a:prstGeom>
          <a:noFill/>
          <a:ln cap="flat" cmpd="sng" w="1270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1" name="Google Shape;61;p7"/>
          <p:cNvSpPr txBox="1"/>
          <p:nvPr>
            <p:ph idx="1" type="body"/>
          </p:nvPr>
        </p:nvSpPr>
        <p:spPr>
          <a:xfrm>
            <a:off x="536575" y="3789733"/>
            <a:ext cx="11112500" cy="25316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1" i="0" sz="5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8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Разделитель_зеленый">
  <p:cSld name="Разделитель_зеленый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/>
          <p:nvPr>
            <p:ph idx="12" type="sldNum"/>
          </p:nvPr>
        </p:nvSpPr>
        <p:spPr>
          <a:xfrm>
            <a:off x="10621108" y="6413088"/>
            <a:ext cx="10279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4" name="Google Shape;64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6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8"/>
          <p:cNvSpPr txBox="1"/>
          <p:nvPr>
            <p:ph type="title"/>
          </p:nvPr>
        </p:nvSpPr>
        <p:spPr>
          <a:xfrm>
            <a:off x="536575" y="2921589"/>
            <a:ext cx="11112500" cy="1014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None/>
              <a:defRPr b="1" i="0" sz="5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cxnSp>
        <p:nvCxnSpPr>
          <p:cNvPr id="66" name="Google Shape;66;p8"/>
          <p:cNvCxnSpPr/>
          <p:nvPr/>
        </p:nvCxnSpPr>
        <p:spPr>
          <a:xfrm>
            <a:off x="536575" y="1021352"/>
            <a:ext cx="987425" cy="0"/>
          </a:xfrm>
          <a:prstGeom prst="straightConnector1">
            <a:avLst/>
          </a:prstGeom>
          <a:noFill/>
          <a:ln cap="flat" cmpd="sng" w="1270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Заголовок+текст+рубрикатор">
  <p:cSld name="1_Заголовок+текст+рубрикатор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536575" y="1311863"/>
            <a:ext cx="11112500" cy="1014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0" i="0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10621108" y="6413088"/>
            <a:ext cx="10279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70" name="Google Shape;70;p9"/>
          <p:cNvCxnSpPr/>
          <p:nvPr/>
        </p:nvCxnSpPr>
        <p:spPr>
          <a:xfrm>
            <a:off x="536575" y="1033878"/>
            <a:ext cx="987425" cy="0"/>
          </a:xfrm>
          <a:prstGeom prst="straightConnector1">
            <a:avLst/>
          </a:prstGeom>
          <a:noFill/>
          <a:ln cap="flat" cmpd="sng" w="889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" name="Google Shape;71;p9"/>
          <p:cNvSpPr txBox="1"/>
          <p:nvPr>
            <p:ph idx="1" type="body"/>
          </p:nvPr>
        </p:nvSpPr>
        <p:spPr>
          <a:xfrm>
            <a:off x="536575" y="536575"/>
            <a:ext cx="11141075" cy="5452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476">
          <p15:clr>
            <a:srgbClr val="FBAE40"/>
          </p15:clr>
        </p15:guide>
        <p15:guide id="2" orient="horz" pos="1633">
          <p15:clr>
            <a:srgbClr val="FBAE40"/>
          </p15:clr>
        </p15:guide>
        <p15:guide id="3" orient="horz" pos="821">
          <p15:clr>
            <a:srgbClr val="FBAE40"/>
          </p15:clr>
        </p15:guide>
        <p15:guide id="4" orient="horz" pos="68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+текст+рубрикатор">
  <p:cSld name="Заголовок+текст+рубрикатор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/>
          <p:nvPr>
            <p:ph type="title"/>
          </p:nvPr>
        </p:nvSpPr>
        <p:spPr>
          <a:xfrm>
            <a:off x="536575" y="1311863"/>
            <a:ext cx="11112500" cy="1014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0" i="0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4" name="Google Shape;74;p10"/>
          <p:cNvSpPr txBox="1"/>
          <p:nvPr>
            <p:ph idx="12" type="sldNum"/>
          </p:nvPr>
        </p:nvSpPr>
        <p:spPr>
          <a:xfrm>
            <a:off x="10621108" y="6413088"/>
            <a:ext cx="10279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75" name="Google Shape;75;p10"/>
          <p:cNvCxnSpPr/>
          <p:nvPr/>
        </p:nvCxnSpPr>
        <p:spPr>
          <a:xfrm>
            <a:off x="536575" y="1033878"/>
            <a:ext cx="987425" cy="0"/>
          </a:xfrm>
          <a:prstGeom prst="straightConnector1">
            <a:avLst/>
          </a:prstGeom>
          <a:noFill/>
          <a:ln cap="flat" cmpd="sng" w="889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6" name="Google Shape;76;p10"/>
          <p:cNvSpPr txBox="1"/>
          <p:nvPr>
            <p:ph idx="1" type="body"/>
          </p:nvPr>
        </p:nvSpPr>
        <p:spPr>
          <a:xfrm>
            <a:off x="536575" y="536575"/>
            <a:ext cx="11141075" cy="5452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2" type="body"/>
          </p:nvPr>
        </p:nvSpPr>
        <p:spPr>
          <a:xfrm>
            <a:off x="536575" y="2592388"/>
            <a:ext cx="11112500" cy="3729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476">
          <p15:clr>
            <a:srgbClr val="FBAE40"/>
          </p15:clr>
        </p15:guide>
        <p15:guide id="2" orient="horz" pos="1633">
          <p15:clr>
            <a:srgbClr val="FBAE40"/>
          </p15:clr>
        </p15:guide>
        <p15:guide id="3" orient="horz" pos="821">
          <p15:clr>
            <a:srgbClr val="FBAE40"/>
          </p15:clr>
        </p15:guide>
        <p15:guide id="4" orient="horz" pos="68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36575" y="536575"/>
            <a:ext cx="11112500" cy="1014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0" i="0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36575" y="1825624"/>
            <a:ext cx="11112500" cy="4495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0621108" y="6413088"/>
            <a:ext cx="10279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38">
          <p15:clr>
            <a:srgbClr val="F26B43"/>
          </p15:clr>
        </p15:guide>
        <p15:guide id="2" orient="horz" pos="338">
          <p15:clr>
            <a:srgbClr val="F26B43"/>
          </p15:clr>
        </p15:guide>
        <p15:guide id="3" pos="7338">
          <p15:clr>
            <a:srgbClr val="F26B43"/>
          </p15:clr>
        </p15:guide>
        <p15:guide id="4" orient="horz" pos="3982">
          <p15:clr>
            <a:srgbClr val="F26B43"/>
          </p15:clr>
        </p15:guide>
        <p15:guide id="5" orient="horz" pos="975">
          <p15:clr>
            <a:srgbClr val="F26B43"/>
          </p15:clr>
        </p15:guide>
        <p15:guide id="6" orient="horz" pos="114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691967" y="999767"/>
            <a:ext cx="10604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700"/>
              <a:buFont typeface="Proxima Nova Extrabold"/>
              <a:buNone/>
              <a:defRPr b="0" i="0" sz="4700" u="none" cap="none" strike="noStrike">
                <a:solidFill>
                  <a:srgbClr val="43434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522800" y="2023700"/>
            <a:ext cx="10773900" cy="43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−"/>
              <a:defRPr b="0" i="0" sz="24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68300" lvl="1" marL="914400" marR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Proxima Nova"/>
              <a:buChar char="○"/>
              <a:defRPr b="0" i="0" sz="22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55600" lvl="2" marL="1371600" marR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Proxima Nova"/>
              <a:buChar char="■"/>
              <a:defRPr b="0" i="0" sz="20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Proxima Nova"/>
              <a:buChar char="●"/>
              <a:defRPr b="0" i="0" sz="19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Proxima Nova"/>
              <a:buChar char="○"/>
              <a:defRPr b="0" i="0" sz="19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Proxima Nova"/>
              <a:buChar char="■"/>
              <a:defRPr b="0" i="0" sz="19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Proxima Nova"/>
              <a:buChar char="●"/>
              <a:defRPr b="0" i="0" sz="19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Proxima Nova"/>
              <a:buChar char="○"/>
              <a:defRPr b="0" i="0" sz="19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2200"/>
              </a:spcBef>
              <a:spcAft>
                <a:spcPts val="2200"/>
              </a:spcAft>
              <a:buClr>
                <a:srgbClr val="434343"/>
              </a:buClr>
              <a:buSzPts val="1900"/>
              <a:buFont typeface="Proxima Nova"/>
              <a:buChar char="■"/>
              <a:defRPr b="0" i="0" sz="19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11" name="Google Shape;111;p17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2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Relationship Id="rId6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blog.kaggle.com/%20-%20No%20Free%20Hunch" TargetMode="External"/><Relationship Id="rId4" Type="http://schemas.openxmlformats.org/officeDocument/2006/relationships/hyperlink" Target="http://blog.kaggle.com/%20-%20No%20Free%20Hunch" TargetMode="External"/><Relationship Id="rId5" Type="http://schemas.openxmlformats.org/officeDocument/2006/relationships/hyperlink" Target="http://blog.kaggle.com/%20-%20No%20Free%20Hunch" TargetMode="External"/><Relationship Id="rId6" Type="http://schemas.openxmlformats.org/officeDocument/2006/relationships/hyperlink" Target="https://www.analyticsvidhya.com/blog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jpg"/><Relationship Id="rId4" Type="http://schemas.openxmlformats.org/officeDocument/2006/relationships/image" Target="../media/image19.jpg"/><Relationship Id="rId5" Type="http://schemas.openxmlformats.org/officeDocument/2006/relationships/image" Target="../media/image18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536575" y="3270056"/>
            <a:ext cx="11112500" cy="3051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None/>
            </a:pPr>
            <a:r>
              <a:rPr b="1" i="0" lang="ru-RU" sz="5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FEATURE ENGINEERING</a:t>
            </a:r>
            <a:endParaRPr b="1" i="0" sz="5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" name="Google Shape;187;p32"/>
          <p:cNvSpPr txBox="1"/>
          <p:nvPr>
            <p:ph idx="1" type="body"/>
          </p:nvPr>
        </p:nvSpPr>
        <p:spPr>
          <a:xfrm>
            <a:off x="527049" y="2689621"/>
            <a:ext cx="11122025" cy="442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</a:pPr>
            <a:r>
              <a:rPr b="0" i="0" lang="ru-RU" sz="3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Блок</a:t>
            </a:r>
            <a:endParaRPr b="0" i="0" sz="35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1"/>
          <p:cNvSpPr txBox="1"/>
          <p:nvPr>
            <p:ph type="title"/>
          </p:nvPr>
        </p:nvSpPr>
        <p:spPr>
          <a:xfrm>
            <a:off x="536575" y="2768380"/>
            <a:ext cx="11112500" cy="1014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None/>
            </a:pPr>
            <a:r>
              <a:rPr b="0" i="0" lang="ru-RU" sz="5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Часть </a:t>
            </a:r>
            <a:r>
              <a:rPr lang="ru-RU"/>
              <a:t>1</a:t>
            </a:r>
            <a:endParaRPr b="0" i="0" sz="5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41"/>
          <p:cNvSpPr txBox="1"/>
          <p:nvPr>
            <p:ph idx="1" type="body"/>
          </p:nvPr>
        </p:nvSpPr>
        <p:spPr>
          <a:xfrm>
            <a:off x="536575" y="3789733"/>
            <a:ext cx="11112500" cy="25316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</a:pPr>
            <a:r>
              <a:rPr lang="ru-RU"/>
              <a:t>Sparse матрицы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9" name="Google Shape;269;p42"/>
          <p:cNvCxnSpPr/>
          <p:nvPr/>
        </p:nvCxnSpPr>
        <p:spPr>
          <a:xfrm>
            <a:off x="1307307" y="942340"/>
            <a:ext cx="612900" cy="0"/>
          </a:xfrm>
          <a:prstGeom prst="straightConnector1">
            <a:avLst/>
          </a:prstGeom>
          <a:noFill/>
          <a:ln cap="flat" cmpd="sng" w="88900">
            <a:solidFill>
              <a:srgbClr val="A64798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70" name="Google Shape;270;p42"/>
          <p:cNvSpPr txBox="1"/>
          <p:nvPr/>
        </p:nvSpPr>
        <p:spPr>
          <a:xfrm>
            <a:off x="1286880" y="521206"/>
            <a:ext cx="96855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</a:pPr>
            <a:r>
              <a:rPr lang="ru-RU" sz="1500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РАЗРЕЖЕННЫЕ МАТРИЦЫ</a:t>
            </a:r>
            <a:endParaRPr sz="1500">
              <a:solidFill>
                <a:srgbClr val="A6A6A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1" name="Google Shape;271;p42"/>
          <p:cNvSpPr txBox="1"/>
          <p:nvPr/>
        </p:nvSpPr>
        <p:spPr>
          <a:xfrm>
            <a:off x="1249822" y="1189871"/>
            <a:ext cx="96855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Font typeface="Arial"/>
              <a:buNone/>
            </a:pPr>
            <a:r>
              <a:rPr lang="ru-RU" sz="300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Плотные матрицы</a:t>
            </a:r>
            <a:endParaRPr sz="3000">
              <a:solidFill>
                <a:srgbClr val="52586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72" name="Google Shape;27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825" y="2079763"/>
            <a:ext cx="8340073" cy="2688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7" name="Google Shape;277;p43"/>
          <p:cNvCxnSpPr/>
          <p:nvPr/>
        </p:nvCxnSpPr>
        <p:spPr>
          <a:xfrm>
            <a:off x="1307307" y="942340"/>
            <a:ext cx="612900" cy="0"/>
          </a:xfrm>
          <a:prstGeom prst="straightConnector1">
            <a:avLst/>
          </a:prstGeom>
          <a:noFill/>
          <a:ln cap="flat" cmpd="sng" w="88900">
            <a:solidFill>
              <a:srgbClr val="A64798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78" name="Google Shape;278;p43"/>
          <p:cNvSpPr txBox="1"/>
          <p:nvPr/>
        </p:nvSpPr>
        <p:spPr>
          <a:xfrm>
            <a:off x="1286880" y="521206"/>
            <a:ext cx="96855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</a:pPr>
            <a:r>
              <a:rPr lang="ru-RU" sz="1500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РАЗРЕЖЕННЫЕ МАТРИЦЫ</a:t>
            </a:r>
            <a:endParaRPr sz="1500">
              <a:solidFill>
                <a:srgbClr val="A6A6A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</a:pPr>
            <a:r>
              <a:t/>
            </a:r>
            <a:endParaRPr sz="1500">
              <a:solidFill>
                <a:srgbClr val="A6A6A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9" name="Google Shape;279;p43"/>
          <p:cNvSpPr txBox="1"/>
          <p:nvPr/>
        </p:nvSpPr>
        <p:spPr>
          <a:xfrm>
            <a:off x="1249822" y="1189871"/>
            <a:ext cx="96855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Font typeface="Arial"/>
              <a:buNone/>
            </a:pPr>
            <a:r>
              <a:rPr lang="ru-RU" sz="300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Плотные матрицы</a:t>
            </a:r>
            <a:endParaRPr sz="3000">
              <a:solidFill>
                <a:srgbClr val="52586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Font typeface="Arial"/>
              <a:buNone/>
            </a:pPr>
            <a:r>
              <a:t/>
            </a:r>
            <a:endParaRPr sz="3000">
              <a:solidFill>
                <a:srgbClr val="52586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80" name="Google Shape;28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875" y="2136563"/>
            <a:ext cx="7526834" cy="286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5" name="Google Shape;285;p44"/>
          <p:cNvCxnSpPr/>
          <p:nvPr/>
        </p:nvCxnSpPr>
        <p:spPr>
          <a:xfrm>
            <a:off x="1307307" y="942340"/>
            <a:ext cx="612900" cy="0"/>
          </a:xfrm>
          <a:prstGeom prst="straightConnector1">
            <a:avLst/>
          </a:prstGeom>
          <a:noFill/>
          <a:ln cap="flat" cmpd="sng" w="88900">
            <a:solidFill>
              <a:srgbClr val="A64798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86" name="Google Shape;286;p44"/>
          <p:cNvSpPr txBox="1"/>
          <p:nvPr/>
        </p:nvSpPr>
        <p:spPr>
          <a:xfrm>
            <a:off x="1286880" y="521206"/>
            <a:ext cx="96855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</a:pPr>
            <a:r>
              <a:rPr lang="ru-RU" sz="1500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РАЗРЕЖЕННЫЕ МАТРИЦЫ</a:t>
            </a:r>
            <a:endParaRPr sz="1500">
              <a:solidFill>
                <a:srgbClr val="A6A6A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</a:pPr>
            <a:r>
              <a:t/>
            </a:r>
            <a:endParaRPr sz="1500">
              <a:solidFill>
                <a:srgbClr val="A6A6A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7" name="Google Shape;287;p44"/>
          <p:cNvSpPr txBox="1"/>
          <p:nvPr/>
        </p:nvSpPr>
        <p:spPr>
          <a:xfrm>
            <a:off x="1249822" y="1189871"/>
            <a:ext cx="96855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Font typeface="Arial"/>
              <a:buNone/>
            </a:pPr>
            <a:r>
              <a:rPr lang="ru-RU" sz="300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Главное</a:t>
            </a:r>
            <a:endParaRPr sz="3000">
              <a:solidFill>
                <a:srgbClr val="52586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88" name="Google Shape;28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825" y="2129001"/>
            <a:ext cx="7856803" cy="3678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3" name="Google Shape;293;p45"/>
          <p:cNvCxnSpPr/>
          <p:nvPr/>
        </p:nvCxnSpPr>
        <p:spPr>
          <a:xfrm>
            <a:off x="1307307" y="942340"/>
            <a:ext cx="612900" cy="0"/>
          </a:xfrm>
          <a:prstGeom prst="straightConnector1">
            <a:avLst/>
          </a:prstGeom>
          <a:noFill/>
          <a:ln cap="flat" cmpd="sng" w="88900">
            <a:solidFill>
              <a:srgbClr val="A64798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94" name="Google Shape;294;p45"/>
          <p:cNvSpPr txBox="1"/>
          <p:nvPr/>
        </p:nvSpPr>
        <p:spPr>
          <a:xfrm>
            <a:off x="1286880" y="521206"/>
            <a:ext cx="96855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</a:pPr>
            <a:r>
              <a:rPr lang="ru-RU" sz="1500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РАЗРЕЖЕННЫЕ МАТРИЦЫ</a:t>
            </a:r>
            <a:endParaRPr sz="1500">
              <a:solidFill>
                <a:srgbClr val="A6A6A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</a:pPr>
            <a:r>
              <a:t/>
            </a:r>
            <a:endParaRPr sz="1500">
              <a:solidFill>
                <a:srgbClr val="A6A6A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5" name="Google Shape;295;p45"/>
          <p:cNvSpPr txBox="1"/>
          <p:nvPr/>
        </p:nvSpPr>
        <p:spPr>
          <a:xfrm>
            <a:off x="1249822" y="1189871"/>
            <a:ext cx="96855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Font typeface="Arial"/>
              <a:buNone/>
            </a:pPr>
            <a:r>
              <a:rPr lang="ru-RU" sz="300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Экономия</a:t>
            </a:r>
            <a:endParaRPr sz="3000">
              <a:solidFill>
                <a:srgbClr val="52586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96" name="Google Shape;29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875" y="2087288"/>
            <a:ext cx="6709675" cy="3426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" name="Google Shape;301;p46"/>
          <p:cNvCxnSpPr/>
          <p:nvPr/>
        </p:nvCxnSpPr>
        <p:spPr>
          <a:xfrm>
            <a:off x="1307307" y="942340"/>
            <a:ext cx="612900" cy="0"/>
          </a:xfrm>
          <a:prstGeom prst="straightConnector1">
            <a:avLst/>
          </a:prstGeom>
          <a:noFill/>
          <a:ln cap="flat" cmpd="sng" w="88900">
            <a:solidFill>
              <a:srgbClr val="A64798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02" name="Google Shape;302;p46"/>
          <p:cNvSpPr txBox="1"/>
          <p:nvPr/>
        </p:nvSpPr>
        <p:spPr>
          <a:xfrm>
            <a:off x="1286880" y="521206"/>
            <a:ext cx="96855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</a:pPr>
            <a:r>
              <a:rPr lang="ru-RU" sz="1500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РАЗРЕЖЕННЫЕ МАТРИЦЫ</a:t>
            </a:r>
            <a:endParaRPr sz="1500">
              <a:solidFill>
                <a:srgbClr val="A6A6A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</a:pPr>
            <a:r>
              <a:t/>
            </a:r>
            <a:endParaRPr sz="1500">
              <a:solidFill>
                <a:srgbClr val="A6A6A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3" name="Google Shape;303;p46"/>
          <p:cNvSpPr txBox="1"/>
          <p:nvPr/>
        </p:nvSpPr>
        <p:spPr>
          <a:xfrm>
            <a:off x="1249822" y="1189871"/>
            <a:ext cx="96855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Font typeface="Arial"/>
              <a:buNone/>
            </a:pPr>
            <a:r>
              <a:rPr lang="ru-RU" sz="300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Три буквы</a:t>
            </a:r>
            <a:endParaRPr sz="3000">
              <a:solidFill>
                <a:srgbClr val="52586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04" name="Google Shape;30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313" y="2005276"/>
            <a:ext cx="7804013" cy="3346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9" name="Google Shape;309;p47"/>
          <p:cNvCxnSpPr/>
          <p:nvPr/>
        </p:nvCxnSpPr>
        <p:spPr>
          <a:xfrm>
            <a:off x="1307307" y="942340"/>
            <a:ext cx="612900" cy="0"/>
          </a:xfrm>
          <a:prstGeom prst="straightConnector1">
            <a:avLst/>
          </a:prstGeom>
          <a:noFill/>
          <a:ln cap="flat" cmpd="sng" w="88900">
            <a:solidFill>
              <a:srgbClr val="A64798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10" name="Google Shape;310;p47"/>
          <p:cNvSpPr txBox="1"/>
          <p:nvPr/>
        </p:nvSpPr>
        <p:spPr>
          <a:xfrm>
            <a:off x="1286880" y="521206"/>
            <a:ext cx="96855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</a:pPr>
            <a:r>
              <a:rPr lang="ru-RU" sz="1500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РАЗРЕЖЕННЫЕ МАТРИЦЫ</a:t>
            </a:r>
            <a:endParaRPr sz="1500">
              <a:solidFill>
                <a:srgbClr val="A6A6A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</a:pPr>
            <a:r>
              <a:t/>
            </a:r>
            <a:endParaRPr sz="1500">
              <a:solidFill>
                <a:srgbClr val="A6A6A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1" name="Google Shape;311;p47"/>
          <p:cNvSpPr txBox="1"/>
          <p:nvPr/>
        </p:nvSpPr>
        <p:spPr>
          <a:xfrm>
            <a:off x="1249822" y="1189871"/>
            <a:ext cx="96855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Font typeface="Arial"/>
              <a:buNone/>
            </a:pPr>
            <a:r>
              <a:rPr lang="ru-RU" sz="300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Опытный образец</a:t>
            </a:r>
            <a:endParaRPr sz="3000">
              <a:solidFill>
                <a:srgbClr val="52586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12" name="Google Shape;31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875" y="2119576"/>
            <a:ext cx="7966161" cy="3659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" name="Google Shape;317;p48"/>
          <p:cNvCxnSpPr/>
          <p:nvPr/>
        </p:nvCxnSpPr>
        <p:spPr>
          <a:xfrm>
            <a:off x="1307307" y="942340"/>
            <a:ext cx="612900" cy="0"/>
          </a:xfrm>
          <a:prstGeom prst="straightConnector1">
            <a:avLst/>
          </a:prstGeom>
          <a:noFill/>
          <a:ln cap="flat" cmpd="sng" w="88900">
            <a:solidFill>
              <a:srgbClr val="A64798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18" name="Google Shape;318;p48"/>
          <p:cNvSpPr txBox="1"/>
          <p:nvPr/>
        </p:nvSpPr>
        <p:spPr>
          <a:xfrm>
            <a:off x="1286880" y="521206"/>
            <a:ext cx="96855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</a:pPr>
            <a:r>
              <a:rPr lang="ru-RU" sz="1500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РАЗРЕЖЕННЫЕ МАТРИЦЫ</a:t>
            </a:r>
            <a:endParaRPr sz="1500">
              <a:solidFill>
                <a:srgbClr val="A6A6A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</a:pPr>
            <a:r>
              <a:t/>
            </a:r>
            <a:endParaRPr sz="1500">
              <a:solidFill>
                <a:srgbClr val="A6A6A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9" name="Google Shape;319;p48"/>
          <p:cNvSpPr txBox="1"/>
          <p:nvPr/>
        </p:nvSpPr>
        <p:spPr>
          <a:xfrm>
            <a:off x="1249822" y="1189871"/>
            <a:ext cx="96855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Font typeface="Arial"/>
              <a:buNone/>
            </a:pPr>
            <a:r>
              <a:rPr lang="ru-RU" sz="300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Dictionary of keys (DOK)</a:t>
            </a:r>
            <a:endParaRPr sz="3000">
              <a:solidFill>
                <a:srgbClr val="52586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20" name="Google Shape;32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875" y="2098788"/>
            <a:ext cx="7929840" cy="3600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5" name="Google Shape;325;p49"/>
          <p:cNvCxnSpPr/>
          <p:nvPr/>
        </p:nvCxnSpPr>
        <p:spPr>
          <a:xfrm>
            <a:off x="1307307" y="942340"/>
            <a:ext cx="612900" cy="0"/>
          </a:xfrm>
          <a:prstGeom prst="straightConnector1">
            <a:avLst/>
          </a:prstGeom>
          <a:noFill/>
          <a:ln cap="flat" cmpd="sng" w="88900">
            <a:solidFill>
              <a:srgbClr val="A64798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26" name="Google Shape;326;p49"/>
          <p:cNvSpPr txBox="1"/>
          <p:nvPr/>
        </p:nvSpPr>
        <p:spPr>
          <a:xfrm>
            <a:off x="1286880" y="521206"/>
            <a:ext cx="96855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</a:pPr>
            <a:r>
              <a:rPr lang="ru-RU" sz="1500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РАЗРЕЖЕННЫЕ МАТРИЦЫ</a:t>
            </a:r>
            <a:endParaRPr sz="1500">
              <a:solidFill>
                <a:srgbClr val="A6A6A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</a:pPr>
            <a:r>
              <a:t/>
            </a:r>
            <a:endParaRPr sz="1500">
              <a:solidFill>
                <a:srgbClr val="A6A6A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7" name="Google Shape;327;p49"/>
          <p:cNvSpPr txBox="1"/>
          <p:nvPr/>
        </p:nvSpPr>
        <p:spPr>
          <a:xfrm>
            <a:off x="1249822" y="1189871"/>
            <a:ext cx="96855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Font typeface="Arial"/>
              <a:buNone/>
            </a:pPr>
            <a:r>
              <a:rPr lang="ru-RU" sz="300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List of lists (LIL)</a:t>
            </a:r>
            <a:endParaRPr sz="3000">
              <a:solidFill>
                <a:srgbClr val="52586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28" name="Google Shape;32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875" y="1931163"/>
            <a:ext cx="7731738" cy="351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3" name="Google Shape;333;p50"/>
          <p:cNvCxnSpPr/>
          <p:nvPr/>
        </p:nvCxnSpPr>
        <p:spPr>
          <a:xfrm>
            <a:off x="1307307" y="942340"/>
            <a:ext cx="612900" cy="0"/>
          </a:xfrm>
          <a:prstGeom prst="straightConnector1">
            <a:avLst/>
          </a:prstGeom>
          <a:noFill/>
          <a:ln cap="flat" cmpd="sng" w="88900">
            <a:solidFill>
              <a:srgbClr val="A64798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34" name="Google Shape;334;p50"/>
          <p:cNvSpPr txBox="1"/>
          <p:nvPr/>
        </p:nvSpPr>
        <p:spPr>
          <a:xfrm>
            <a:off x="1286880" y="521206"/>
            <a:ext cx="96855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</a:pPr>
            <a:r>
              <a:rPr lang="ru-RU" sz="1500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РАЗРЕЖЕННЫЕ МАТРИЦЫ</a:t>
            </a:r>
            <a:endParaRPr sz="1500">
              <a:solidFill>
                <a:srgbClr val="A6A6A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</a:pPr>
            <a:r>
              <a:t/>
            </a:r>
            <a:endParaRPr sz="1500">
              <a:solidFill>
                <a:srgbClr val="A6A6A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5" name="Google Shape;335;p50"/>
          <p:cNvSpPr txBox="1"/>
          <p:nvPr/>
        </p:nvSpPr>
        <p:spPr>
          <a:xfrm>
            <a:off x="1249822" y="1189871"/>
            <a:ext cx="96855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Font typeface="Arial"/>
              <a:buNone/>
            </a:pPr>
            <a:r>
              <a:rPr lang="ru-RU" sz="300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List of lists (LIL)</a:t>
            </a:r>
            <a:endParaRPr sz="3000">
              <a:solidFill>
                <a:srgbClr val="52586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36" name="Google Shape;33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313" y="2051963"/>
            <a:ext cx="8162427" cy="366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93;p17" id="192" name="Google Shape;19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261" y="1068509"/>
            <a:ext cx="3279600" cy="3279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3" name="Google Shape;193;p33"/>
          <p:cNvSpPr txBox="1"/>
          <p:nvPr>
            <p:ph idx="1" type="body"/>
          </p:nvPr>
        </p:nvSpPr>
        <p:spPr>
          <a:xfrm>
            <a:off x="5153025" y="1547813"/>
            <a:ext cx="6479686" cy="11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0" i="0" lang="ru-RU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ЕГОР </a:t>
            </a:r>
            <a:br>
              <a:rPr b="0" i="0" lang="ru-RU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-RU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САЧКО</a:t>
            </a:r>
            <a:endParaRPr b="0" i="0" sz="4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p33"/>
          <p:cNvSpPr txBox="1"/>
          <p:nvPr>
            <p:ph idx="3" type="body"/>
          </p:nvPr>
        </p:nvSpPr>
        <p:spPr>
          <a:xfrm>
            <a:off x="5153025" y="2901463"/>
            <a:ext cx="6496050" cy="296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35"/>
              <a:buFont typeface="Arial"/>
              <a:buNone/>
            </a:pPr>
            <a:r>
              <a:rPr b="0" i="0" lang="ru-RU" sz="2035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Lead Data Scientist</a:t>
            </a:r>
            <a:endParaRPr b="0" i="0" sz="2035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33"/>
          <p:cNvSpPr txBox="1"/>
          <p:nvPr>
            <p:ph idx="4" type="body"/>
          </p:nvPr>
        </p:nvSpPr>
        <p:spPr>
          <a:xfrm>
            <a:off x="1899871" y="4890066"/>
            <a:ext cx="4718201" cy="929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ru-RU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egsachko@gmail.com</a:t>
            </a:r>
            <a:endParaRPr/>
          </a:p>
        </p:txBody>
      </p:sp>
      <p:sp>
        <p:nvSpPr>
          <p:cNvPr id="196" name="Google Shape;196;p33"/>
          <p:cNvSpPr txBox="1"/>
          <p:nvPr>
            <p:ph idx="5" type="body"/>
          </p:nvPr>
        </p:nvSpPr>
        <p:spPr>
          <a:xfrm>
            <a:off x="7547239" y="4890066"/>
            <a:ext cx="4101835" cy="929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ru-RU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sachkoe</a:t>
            </a:r>
            <a:endParaRPr b="0" i="0" sz="2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" name="Google Shape;197;p33"/>
          <p:cNvSpPr txBox="1"/>
          <p:nvPr>
            <p:ph idx="6" type="body"/>
          </p:nvPr>
        </p:nvSpPr>
        <p:spPr>
          <a:xfrm>
            <a:off x="5153025" y="3306280"/>
            <a:ext cx="6496050" cy="274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35"/>
              <a:buFont typeface="Arial"/>
              <a:buNone/>
            </a:pPr>
            <a:r>
              <a:rPr b="0" i="0" lang="ru-RU" sz="2035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Сбербанк</a:t>
            </a:r>
            <a:endParaRPr b="0" i="0" sz="2035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1" name="Google Shape;341;p51"/>
          <p:cNvCxnSpPr/>
          <p:nvPr/>
        </p:nvCxnSpPr>
        <p:spPr>
          <a:xfrm>
            <a:off x="1307307" y="942340"/>
            <a:ext cx="612900" cy="0"/>
          </a:xfrm>
          <a:prstGeom prst="straightConnector1">
            <a:avLst/>
          </a:prstGeom>
          <a:noFill/>
          <a:ln cap="flat" cmpd="sng" w="88900">
            <a:solidFill>
              <a:srgbClr val="A64798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42" name="Google Shape;342;p51"/>
          <p:cNvSpPr txBox="1"/>
          <p:nvPr/>
        </p:nvSpPr>
        <p:spPr>
          <a:xfrm>
            <a:off x="1286880" y="521206"/>
            <a:ext cx="96855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</a:pPr>
            <a:r>
              <a:rPr lang="ru-RU" sz="1500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РАЗРЕЖЕННЫЕ МАТРИЦЫ</a:t>
            </a:r>
            <a:endParaRPr sz="1500">
              <a:solidFill>
                <a:srgbClr val="A6A6A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</a:pPr>
            <a:r>
              <a:t/>
            </a:r>
            <a:endParaRPr sz="1500">
              <a:solidFill>
                <a:srgbClr val="A6A6A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3" name="Google Shape;343;p51"/>
          <p:cNvSpPr txBox="1"/>
          <p:nvPr/>
        </p:nvSpPr>
        <p:spPr>
          <a:xfrm>
            <a:off x="1249822" y="1189871"/>
            <a:ext cx="96855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Font typeface="Arial"/>
              <a:buNone/>
            </a:pPr>
            <a:r>
              <a:rPr lang="ru-RU" sz="300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Coordinate list (COO)</a:t>
            </a:r>
            <a:endParaRPr sz="3000">
              <a:solidFill>
                <a:srgbClr val="52586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44" name="Google Shape;34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313" y="2041426"/>
            <a:ext cx="8017630" cy="3767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9" name="Google Shape;349;p52"/>
          <p:cNvCxnSpPr/>
          <p:nvPr/>
        </p:nvCxnSpPr>
        <p:spPr>
          <a:xfrm>
            <a:off x="1307307" y="942340"/>
            <a:ext cx="612900" cy="0"/>
          </a:xfrm>
          <a:prstGeom prst="straightConnector1">
            <a:avLst/>
          </a:prstGeom>
          <a:noFill/>
          <a:ln cap="flat" cmpd="sng" w="88900">
            <a:solidFill>
              <a:srgbClr val="A64798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50" name="Google Shape;350;p52"/>
          <p:cNvSpPr txBox="1"/>
          <p:nvPr/>
        </p:nvSpPr>
        <p:spPr>
          <a:xfrm>
            <a:off x="1286880" y="521206"/>
            <a:ext cx="96855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</a:pPr>
            <a:r>
              <a:rPr lang="ru-RU" sz="1500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РАЗРЕЖЕННЫЕ МАТРИЦЫ</a:t>
            </a:r>
            <a:endParaRPr sz="1500">
              <a:solidFill>
                <a:srgbClr val="A6A6A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</a:pPr>
            <a:r>
              <a:t/>
            </a:r>
            <a:endParaRPr sz="1500">
              <a:solidFill>
                <a:srgbClr val="A6A6A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1" name="Google Shape;351;p52"/>
          <p:cNvSpPr txBox="1"/>
          <p:nvPr/>
        </p:nvSpPr>
        <p:spPr>
          <a:xfrm>
            <a:off x="1249822" y="1189871"/>
            <a:ext cx="96855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Font typeface="Arial"/>
              <a:buNone/>
            </a:pPr>
            <a:r>
              <a:rPr lang="ru-RU" sz="300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Compressed sparse row (CSR)</a:t>
            </a:r>
            <a:endParaRPr sz="3000">
              <a:solidFill>
                <a:srgbClr val="52586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52" name="Google Shape;35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313" y="2041426"/>
            <a:ext cx="8152964" cy="378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7" name="Google Shape;357;p53"/>
          <p:cNvCxnSpPr/>
          <p:nvPr/>
        </p:nvCxnSpPr>
        <p:spPr>
          <a:xfrm>
            <a:off x="1307307" y="942340"/>
            <a:ext cx="612900" cy="0"/>
          </a:xfrm>
          <a:prstGeom prst="straightConnector1">
            <a:avLst/>
          </a:prstGeom>
          <a:noFill/>
          <a:ln cap="flat" cmpd="sng" w="88900">
            <a:solidFill>
              <a:srgbClr val="A64798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58" name="Google Shape;358;p53"/>
          <p:cNvSpPr txBox="1"/>
          <p:nvPr/>
        </p:nvSpPr>
        <p:spPr>
          <a:xfrm>
            <a:off x="1286880" y="521206"/>
            <a:ext cx="96855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</a:pPr>
            <a:r>
              <a:rPr lang="ru-RU" sz="1500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РАЗРЕЖЕННЫЕ МАТРИЦЫ</a:t>
            </a:r>
            <a:endParaRPr sz="1500">
              <a:solidFill>
                <a:srgbClr val="A6A6A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</a:pPr>
            <a:r>
              <a:t/>
            </a:r>
            <a:endParaRPr sz="1500">
              <a:solidFill>
                <a:srgbClr val="A6A6A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9" name="Google Shape;359;p53"/>
          <p:cNvSpPr txBox="1"/>
          <p:nvPr/>
        </p:nvSpPr>
        <p:spPr>
          <a:xfrm>
            <a:off x="1249822" y="1189871"/>
            <a:ext cx="96855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Font typeface="Arial"/>
              <a:buNone/>
            </a:pPr>
            <a:r>
              <a:rPr lang="ru-RU" sz="300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Compressed sparse row (CSR)</a:t>
            </a:r>
            <a:endParaRPr sz="3000">
              <a:solidFill>
                <a:srgbClr val="52586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60" name="Google Shape;36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875" y="2041425"/>
            <a:ext cx="7553854" cy="356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5" name="Google Shape;365;p54"/>
          <p:cNvCxnSpPr/>
          <p:nvPr/>
        </p:nvCxnSpPr>
        <p:spPr>
          <a:xfrm>
            <a:off x="1307307" y="942340"/>
            <a:ext cx="612900" cy="0"/>
          </a:xfrm>
          <a:prstGeom prst="straightConnector1">
            <a:avLst/>
          </a:prstGeom>
          <a:noFill/>
          <a:ln cap="flat" cmpd="sng" w="88900">
            <a:solidFill>
              <a:srgbClr val="A64798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66" name="Google Shape;366;p54"/>
          <p:cNvSpPr txBox="1"/>
          <p:nvPr/>
        </p:nvSpPr>
        <p:spPr>
          <a:xfrm>
            <a:off x="1286880" y="521206"/>
            <a:ext cx="96855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</a:pPr>
            <a:r>
              <a:rPr lang="ru-RU" sz="1500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РАЗРЕЖЕННЫЕ МАТРИЦЫ</a:t>
            </a:r>
            <a:endParaRPr sz="1500">
              <a:solidFill>
                <a:srgbClr val="A6A6A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</a:pPr>
            <a:r>
              <a:t/>
            </a:r>
            <a:endParaRPr sz="1500">
              <a:solidFill>
                <a:srgbClr val="A6A6A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7" name="Google Shape;367;p54"/>
          <p:cNvSpPr txBox="1"/>
          <p:nvPr/>
        </p:nvSpPr>
        <p:spPr>
          <a:xfrm>
            <a:off x="1249822" y="1189871"/>
            <a:ext cx="96855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Font typeface="Arial"/>
              <a:buNone/>
            </a:pPr>
            <a:r>
              <a:rPr lang="ru-RU" sz="300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Compressed sparse column (CSC)</a:t>
            </a:r>
            <a:endParaRPr sz="3000">
              <a:solidFill>
                <a:srgbClr val="52586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68" name="Google Shape;36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313" y="1978276"/>
            <a:ext cx="7727586" cy="35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3" name="Google Shape;373;p55"/>
          <p:cNvCxnSpPr/>
          <p:nvPr/>
        </p:nvCxnSpPr>
        <p:spPr>
          <a:xfrm>
            <a:off x="1307307" y="942340"/>
            <a:ext cx="612900" cy="0"/>
          </a:xfrm>
          <a:prstGeom prst="straightConnector1">
            <a:avLst/>
          </a:prstGeom>
          <a:noFill/>
          <a:ln cap="flat" cmpd="sng" w="88900">
            <a:solidFill>
              <a:srgbClr val="A64798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74" name="Google Shape;374;p55"/>
          <p:cNvSpPr txBox="1"/>
          <p:nvPr/>
        </p:nvSpPr>
        <p:spPr>
          <a:xfrm>
            <a:off x="1286880" y="521206"/>
            <a:ext cx="96855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</a:pPr>
            <a:r>
              <a:rPr lang="ru-RU" sz="1500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РАЗРЕЖЕННЫЕ МАТРИЦЫ</a:t>
            </a:r>
            <a:endParaRPr sz="1500">
              <a:solidFill>
                <a:srgbClr val="A6A6A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</a:pPr>
            <a:r>
              <a:t/>
            </a:r>
            <a:endParaRPr sz="1500">
              <a:solidFill>
                <a:srgbClr val="A6A6A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5" name="Google Shape;375;p55"/>
          <p:cNvSpPr txBox="1"/>
          <p:nvPr/>
        </p:nvSpPr>
        <p:spPr>
          <a:xfrm>
            <a:off x="1249822" y="1189871"/>
            <a:ext cx="96855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Font typeface="Arial"/>
              <a:buNone/>
            </a:pPr>
            <a:r>
              <a:rPr lang="ru-RU" sz="300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Compressed sparse column (CSC)</a:t>
            </a:r>
            <a:endParaRPr sz="3000">
              <a:solidFill>
                <a:srgbClr val="52586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76" name="Google Shape;37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825" y="2081888"/>
            <a:ext cx="7861113" cy="356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/>
          <p:cNvSpPr txBox="1"/>
          <p:nvPr>
            <p:ph type="title"/>
          </p:nvPr>
        </p:nvSpPr>
        <p:spPr>
          <a:xfrm>
            <a:off x="536575" y="2768380"/>
            <a:ext cx="111126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None/>
            </a:pPr>
            <a:r>
              <a:rPr b="0" i="0" lang="ru-RU" sz="5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Практика</a:t>
            </a:r>
            <a:endParaRPr b="0" i="0" sz="5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2" name="Google Shape;382;p56"/>
          <p:cNvSpPr txBox="1"/>
          <p:nvPr>
            <p:ph idx="1" type="body"/>
          </p:nvPr>
        </p:nvSpPr>
        <p:spPr>
          <a:xfrm>
            <a:off x="536575" y="3789733"/>
            <a:ext cx="11112600" cy="25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</a:pPr>
            <a:r>
              <a:rPr lang="ru-RU"/>
              <a:t>Разряженные матрицы в Numpy</a:t>
            </a:r>
            <a:endParaRPr b="1" i="0" sz="5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7"/>
          <p:cNvSpPr txBox="1"/>
          <p:nvPr>
            <p:ph type="title"/>
          </p:nvPr>
        </p:nvSpPr>
        <p:spPr>
          <a:xfrm>
            <a:off x="536575" y="2768380"/>
            <a:ext cx="111126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None/>
            </a:pPr>
            <a:r>
              <a:rPr b="0" i="0" lang="ru-RU" sz="5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Часть </a:t>
            </a:r>
            <a:r>
              <a:rPr lang="ru-RU"/>
              <a:t>2</a:t>
            </a:r>
            <a:endParaRPr b="0" i="0" sz="5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8" name="Google Shape;388;p57"/>
          <p:cNvSpPr txBox="1"/>
          <p:nvPr>
            <p:ph idx="1" type="body"/>
          </p:nvPr>
        </p:nvSpPr>
        <p:spPr>
          <a:xfrm>
            <a:off x="536575" y="3789733"/>
            <a:ext cx="11112600" cy="25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</a:pPr>
            <a:r>
              <a:rPr lang="ru-RU"/>
              <a:t>Методы декомпозиции матриц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3" name="Google Shape;393;p58"/>
          <p:cNvCxnSpPr/>
          <p:nvPr/>
        </p:nvCxnSpPr>
        <p:spPr>
          <a:xfrm>
            <a:off x="1307307" y="942340"/>
            <a:ext cx="612900" cy="0"/>
          </a:xfrm>
          <a:prstGeom prst="straightConnector1">
            <a:avLst/>
          </a:prstGeom>
          <a:noFill/>
          <a:ln cap="flat" cmpd="sng" w="88900">
            <a:solidFill>
              <a:srgbClr val="A64798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94" name="Google Shape;394;p58"/>
          <p:cNvSpPr txBox="1"/>
          <p:nvPr/>
        </p:nvSpPr>
        <p:spPr>
          <a:xfrm>
            <a:off x="1286880" y="521206"/>
            <a:ext cx="96855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</a:pPr>
            <a:r>
              <a:rPr lang="ru-RU" sz="1500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MATRIX DECOMPOSITION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5" name="Google Shape;395;p58"/>
          <p:cNvSpPr txBox="1"/>
          <p:nvPr/>
        </p:nvSpPr>
        <p:spPr>
          <a:xfrm>
            <a:off x="1249822" y="1189871"/>
            <a:ext cx="96855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Font typeface="Arial"/>
              <a:buNone/>
            </a:pPr>
            <a:r>
              <a:rPr lang="ru-RU" sz="300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Разложение матрицы</a:t>
            </a:r>
            <a:endParaRPr sz="3000">
              <a:solidFill>
                <a:srgbClr val="52586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96" name="Google Shape;39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950" y="2014276"/>
            <a:ext cx="7362577" cy="3535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1" name="Google Shape;401;p59"/>
          <p:cNvCxnSpPr/>
          <p:nvPr/>
        </p:nvCxnSpPr>
        <p:spPr>
          <a:xfrm>
            <a:off x="1307307" y="942340"/>
            <a:ext cx="612900" cy="0"/>
          </a:xfrm>
          <a:prstGeom prst="straightConnector1">
            <a:avLst/>
          </a:prstGeom>
          <a:noFill/>
          <a:ln cap="flat" cmpd="sng" w="88900">
            <a:solidFill>
              <a:srgbClr val="A64798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02" name="Google Shape;402;p59"/>
          <p:cNvSpPr txBox="1"/>
          <p:nvPr/>
        </p:nvSpPr>
        <p:spPr>
          <a:xfrm>
            <a:off x="1286880" y="521206"/>
            <a:ext cx="96855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</a:pPr>
            <a:r>
              <a:rPr lang="ru-RU" sz="1500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MATRIX DECOMPOSITION</a:t>
            </a:r>
            <a:endParaRPr sz="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</a:pPr>
            <a:r>
              <a:t/>
            </a:r>
            <a:endParaRPr sz="1500">
              <a:solidFill>
                <a:srgbClr val="A6A6A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3" name="Google Shape;403;p59"/>
          <p:cNvSpPr txBox="1"/>
          <p:nvPr/>
        </p:nvSpPr>
        <p:spPr>
          <a:xfrm>
            <a:off x="1249822" y="1189871"/>
            <a:ext cx="96855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Font typeface="Arial"/>
              <a:buNone/>
            </a:pPr>
            <a:r>
              <a:rPr lang="ru-RU" sz="300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Singular Value Decomposition</a:t>
            </a:r>
            <a:endParaRPr sz="3000">
              <a:solidFill>
                <a:srgbClr val="52586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404" name="Google Shape;40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825" y="2041426"/>
            <a:ext cx="7979261" cy="3462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9" name="Google Shape;409;p60"/>
          <p:cNvCxnSpPr/>
          <p:nvPr/>
        </p:nvCxnSpPr>
        <p:spPr>
          <a:xfrm>
            <a:off x="1307307" y="942340"/>
            <a:ext cx="612900" cy="0"/>
          </a:xfrm>
          <a:prstGeom prst="straightConnector1">
            <a:avLst/>
          </a:prstGeom>
          <a:noFill/>
          <a:ln cap="flat" cmpd="sng" w="88900">
            <a:solidFill>
              <a:srgbClr val="A64798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10" name="Google Shape;410;p60"/>
          <p:cNvSpPr txBox="1"/>
          <p:nvPr/>
        </p:nvSpPr>
        <p:spPr>
          <a:xfrm>
            <a:off x="1286880" y="521206"/>
            <a:ext cx="96855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</a:pPr>
            <a:r>
              <a:rPr lang="ru-RU" sz="1500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MATRIX DECOMPOSITION</a:t>
            </a:r>
            <a:endParaRPr sz="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</a:pPr>
            <a:r>
              <a:t/>
            </a:r>
            <a:endParaRPr sz="1500">
              <a:solidFill>
                <a:srgbClr val="A6A6A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1" name="Google Shape;411;p60"/>
          <p:cNvSpPr txBox="1"/>
          <p:nvPr/>
        </p:nvSpPr>
        <p:spPr>
          <a:xfrm>
            <a:off x="1249822" y="1189871"/>
            <a:ext cx="96855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Font typeface="Arial"/>
              <a:buNone/>
            </a:pPr>
            <a:r>
              <a:rPr lang="ru-RU" sz="300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Сингулярные числа и векторы</a:t>
            </a:r>
            <a:endParaRPr sz="3000">
              <a:solidFill>
                <a:srgbClr val="52586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412" name="Google Shape;41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875" y="2159301"/>
            <a:ext cx="7375725" cy="339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type="title"/>
          </p:nvPr>
        </p:nvSpPr>
        <p:spPr>
          <a:xfrm>
            <a:off x="536575" y="2921589"/>
            <a:ext cx="11112500" cy="1014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None/>
            </a:pPr>
            <a:r>
              <a:rPr b="1" i="0" lang="ru-RU" sz="5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МАТЕРИАЛЫ ПО БЛОКУ</a:t>
            </a:r>
            <a:endParaRPr b="1" i="0" sz="5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7" name="Google Shape;417;p61"/>
          <p:cNvCxnSpPr/>
          <p:nvPr/>
        </p:nvCxnSpPr>
        <p:spPr>
          <a:xfrm>
            <a:off x="1307307" y="942340"/>
            <a:ext cx="612900" cy="0"/>
          </a:xfrm>
          <a:prstGeom prst="straightConnector1">
            <a:avLst/>
          </a:prstGeom>
          <a:noFill/>
          <a:ln cap="flat" cmpd="sng" w="88900">
            <a:solidFill>
              <a:srgbClr val="A64798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18" name="Google Shape;418;p61"/>
          <p:cNvSpPr txBox="1"/>
          <p:nvPr/>
        </p:nvSpPr>
        <p:spPr>
          <a:xfrm>
            <a:off x="1286880" y="521206"/>
            <a:ext cx="96855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</a:pPr>
            <a:r>
              <a:rPr lang="ru-RU" sz="1500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MATRIX DECOMPOSITION</a:t>
            </a:r>
            <a:endParaRPr sz="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</a:pPr>
            <a:r>
              <a:t/>
            </a:r>
            <a:endParaRPr sz="1500">
              <a:solidFill>
                <a:srgbClr val="A6A6A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9" name="Google Shape;419;p61"/>
          <p:cNvSpPr txBox="1"/>
          <p:nvPr/>
        </p:nvSpPr>
        <p:spPr>
          <a:xfrm>
            <a:off x="1249822" y="1189871"/>
            <a:ext cx="96855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Font typeface="Arial"/>
              <a:buNone/>
            </a:pPr>
            <a:r>
              <a:rPr lang="ru-RU" sz="300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Low-Rank Approximation</a:t>
            </a:r>
            <a:endParaRPr sz="3000">
              <a:solidFill>
                <a:srgbClr val="52586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420" name="Google Shape;42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825" y="2128163"/>
            <a:ext cx="8464899" cy="359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5" name="Google Shape;425;p62"/>
          <p:cNvCxnSpPr/>
          <p:nvPr/>
        </p:nvCxnSpPr>
        <p:spPr>
          <a:xfrm>
            <a:off x="1307307" y="942340"/>
            <a:ext cx="612900" cy="0"/>
          </a:xfrm>
          <a:prstGeom prst="straightConnector1">
            <a:avLst/>
          </a:prstGeom>
          <a:noFill/>
          <a:ln cap="flat" cmpd="sng" w="88900">
            <a:solidFill>
              <a:srgbClr val="A64798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26" name="Google Shape;426;p62"/>
          <p:cNvSpPr txBox="1"/>
          <p:nvPr/>
        </p:nvSpPr>
        <p:spPr>
          <a:xfrm>
            <a:off x="1286880" y="521206"/>
            <a:ext cx="96855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</a:pPr>
            <a:r>
              <a:rPr lang="ru-RU" sz="1500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MATRIX DECOMPOSITION</a:t>
            </a:r>
            <a:endParaRPr sz="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</a:pPr>
            <a:r>
              <a:t/>
            </a:r>
            <a:endParaRPr sz="1500">
              <a:solidFill>
                <a:srgbClr val="A6A6A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7" name="Google Shape;427;p62"/>
          <p:cNvSpPr txBox="1"/>
          <p:nvPr/>
        </p:nvSpPr>
        <p:spPr>
          <a:xfrm>
            <a:off x="1249822" y="1189871"/>
            <a:ext cx="96855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Font typeface="Arial"/>
              <a:buNone/>
            </a:pPr>
            <a:r>
              <a:rPr lang="ru-RU" sz="300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Non-Negative Matrix Factorization</a:t>
            </a:r>
            <a:endParaRPr sz="3000">
              <a:solidFill>
                <a:srgbClr val="52586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428" name="Google Shape;42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875" y="1987688"/>
            <a:ext cx="7686024" cy="3707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3" name="Google Shape;433;p63"/>
          <p:cNvCxnSpPr/>
          <p:nvPr/>
        </p:nvCxnSpPr>
        <p:spPr>
          <a:xfrm>
            <a:off x="1307307" y="942340"/>
            <a:ext cx="612900" cy="0"/>
          </a:xfrm>
          <a:prstGeom prst="straightConnector1">
            <a:avLst/>
          </a:prstGeom>
          <a:noFill/>
          <a:ln cap="flat" cmpd="sng" w="88900">
            <a:solidFill>
              <a:srgbClr val="A64798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34" name="Google Shape;434;p63"/>
          <p:cNvSpPr txBox="1"/>
          <p:nvPr/>
        </p:nvSpPr>
        <p:spPr>
          <a:xfrm>
            <a:off x="1286880" y="521206"/>
            <a:ext cx="96855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</a:pPr>
            <a:r>
              <a:rPr lang="ru-RU" sz="1500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MATRIX DECOMPOSITION</a:t>
            </a:r>
            <a:endParaRPr sz="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</a:pPr>
            <a:r>
              <a:t/>
            </a:r>
            <a:endParaRPr sz="1500">
              <a:solidFill>
                <a:srgbClr val="A6A6A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5" name="Google Shape;435;p63"/>
          <p:cNvSpPr txBox="1"/>
          <p:nvPr/>
        </p:nvSpPr>
        <p:spPr>
          <a:xfrm>
            <a:off x="1249822" y="1189871"/>
            <a:ext cx="96855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Font typeface="Arial"/>
              <a:buNone/>
            </a:pPr>
            <a:r>
              <a:rPr lang="ru-RU" sz="300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Non-Negative Matrix Factorization</a:t>
            </a:r>
            <a:endParaRPr sz="3000">
              <a:solidFill>
                <a:srgbClr val="52586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436" name="Google Shape;43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313" y="2041426"/>
            <a:ext cx="8273248" cy="378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4"/>
          <p:cNvSpPr txBox="1"/>
          <p:nvPr>
            <p:ph type="title"/>
          </p:nvPr>
        </p:nvSpPr>
        <p:spPr>
          <a:xfrm>
            <a:off x="536575" y="2768380"/>
            <a:ext cx="111126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None/>
            </a:pPr>
            <a:r>
              <a:rPr b="0" i="0" lang="ru-RU" sz="5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Практика</a:t>
            </a:r>
            <a:endParaRPr b="0" i="0" sz="5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2" name="Google Shape;442;p64"/>
          <p:cNvSpPr txBox="1"/>
          <p:nvPr>
            <p:ph idx="1" type="body"/>
          </p:nvPr>
        </p:nvSpPr>
        <p:spPr>
          <a:xfrm>
            <a:off x="536575" y="3789733"/>
            <a:ext cx="11112600" cy="25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</a:pPr>
            <a:r>
              <a:rPr lang="ru-RU"/>
              <a:t>Декомпозиция матриц в sklearn</a:t>
            </a:r>
            <a:endParaRPr b="1" i="0" sz="5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5"/>
          <p:cNvSpPr txBox="1"/>
          <p:nvPr>
            <p:ph type="title"/>
          </p:nvPr>
        </p:nvSpPr>
        <p:spPr>
          <a:xfrm>
            <a:off x="536575" y="2768380"/>
            <a:ext cx="111126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None/>
            </a:pPr>
            <a:r>
              <a:rPr b="0" i="0" lang="ru-RU" sz="5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Часть </a:t>
            </a:r>
            <a:r>
              <a:rPr lang="ru-RU"/>
              <a:t>3</a:t>
            </a:r>
            <a:endParaRPr b="0" i="0" sz="5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8" name="Google Shape;448;p65"/>
          <p:cNvSpPr txBox="1"/>
          <p:nvPr>
            <p:ph idx="1" type="body"/>
          </p:nvPr>
        </p:nvSpPr>
        <p:spPr>
          <a:xfrm>
            <a:off x="536575" y="3789733"/>
            <a:ext cx="11112600" cy="25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</a:pPr>
            <a:r>
              <a:rPr lang="ru-RU"/>
              <a:t>Latent Dirichlet Allocation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66"/>
          <p:cNvCxnSpPr/>
          <p:nvPr/>
        </p:nvCxnSpPr>
        <p:spPr>
          <a:xfrm>
            <a:off x="1307307" y="942340"/>
            <a:ext cx="612900" cy="0"/>
          </a:xfrm>
          <a:prstGeom prst="straightConnector1">
            <a:avLst/>
          </a:prstGeom>
          <a:noFill/>
          <a:ln cap="flat" cmpd="sng" w="88900">
            <a:solidFill>
              <a:srgbClr val="A64798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54" name="Google Shape;454;p66"/>
          <p:cNvSpPr txBox="1"/>
          <p:nvPr/>
        </p:nvSpPr>
        <p:spPr>
          <a:xfrm>
            <a:off x="1286880" y="521206"/>
            <a:ext cx="96855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</a:pPr>
            <a:r>
              <a:rPr lang="ru-RU" sz="1500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MATRIX DECOMPOSITION</a:t>
            </a:r>
            <a:endParaRPr sz="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</a:pPr>
            <a:r>
              <a:t/>
            </a:r>
            <a:endParaRPr sz="1500">
              <a:solidFill>
                <a:srgbClr val="A6A6A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5" name="Google Shape;455;p66"/>
          <p:cNvSpPr txBox="1"/>
          <p:nvPr/>
        </p:nvSpPr>
        <p:spPr>
          <a:xfrm>
            <a:off x="1249822" y="1189871"/>
            <a:ext cx="96855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Font typeface="Arial"/>
              <a:buNone/>
            </a:pPr>
            <a:r>
              <a:rPr lang="ru-RU" sz="300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Latent Dirichlet Allocation</a:t>
            </a:r>
            <a:endParaRPr sz="3000">
              <a:solidFill>
                <a:srgbClr val="52586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456" name="Google Shape;45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313" y="2147838"/>
            <a:ext cx="8105264" cy="338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1" name="Google Shape;461;p67"/>
          <p:cNvCxnSpPr/>
          <p:nvPr/>
        </p:nvCxnSpPr>
        <p:spPr>
          <a:xfrm>
            <a:off x="1307307" y="942340"/>
            <a:ext cx="612900" cy="0"/>
          </a:xfrm>
          <a:prstGeom prst="straightConnector1">
            <a:avLst/>
          </a:prstGeom>
          <a:noFill/>
          <a:ln cap="flat" cmpd="sng" w="88900">
            <a:solidFill>
              <a:srgbClr val="A64798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62" name="Google Shape;462;p67"/>
          <p:cNvSpPr txBox="1"/>
          <p:nvPr/>
        </p:nvSpPr>
        <p:spPr>
          <a:xfrm>
            <a:off x="1286880" y="521206"/>
            <a:ext cx="96855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</a:pPr>
            <a:r>
              <a:rPr lang="ru-RU" sz="1500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MATRIX DECOMPOSITION</a:t>
            </a:r>
            <a:endParaRPr sz="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</a:pPr>
            <a:r>
              <a:t/>
            </a:r>
            <a:endParaRPr sz="1500">
              <a:solidFill>
                <a:srgbClr val="A6A6A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3" name="Google Shape;463;p67"/>
          <p:cNvSpPr txBox="1"/>
          <p:nvPr/>
        </p:nvSpPr>
        <p:spPr>
          <a:xfrm>
            <a:off x="1249822" y="1189871"/>
            <a:ext cx="96855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Font typeface="Arial"/>
              <a:buNone/>
            </a:pPr>
            <a:r>
              <a:rPr lang="ru-RU" sz="300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Latent Dirichlet Allocation</a:t>
            </a:r>
            <a:endParaRPr sz="3000">
              <a:solidFill>
                <a:srgbClr val="52586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464" name="Google Shape;46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875" y="2176101"/>
            <a:ext cx="8485037" cy="310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9" name="Google Shape;469;p68"/>
          <p:cNvCxnSpPr/>
          <p:nvPr/>
        </p:nvCxnSpPr>
        <p:spPr>
          <a:xfrm>
            <a:off x="1307307" y="942340"/>
            <a:ext cx="612900" cy="0"/>
          </a:xfrm>
          <a:prstGeom prst="straightConnector1">
            <a:avLst/>
          </a:prstGeom>
          <a:noFill/>
          <a:ln cap="flat" cmpd="sng" w="88900">
            <a:solidFill>
              <a:srgbClr val="A64798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70" name="Google Shape;470;p68"/>
          <p:cNvSpPr txBox="1"/>
          <p:nvPr/>
        </p:nvSpPr>
        <p:spPr>
          <a:xfrm>
            <a:off x="1286880" y="521206"/>
            <a:ext cx="96855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</a:pPr>
            <a:r>
              <a:rPr lang="ru-RU" sz="1500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MATRIX DECOMPOSITION</a:t>
            </a:r>
            <a:endParaRPr sz="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</a:pPr>
            <a:r>
              <a:t/>
            </a:r>
            <a:endParaRPr sz="1500">
              <a:solidFill>
                <a:srgbClr val="A6A6A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1" name="Google Shape;471;p68"/>
          <p:cNvSpPr txBox="1"/>
          <p:nvPr/>
        </p:nvSpPr>
        <p:spPr>
          <a:xfrm>
            <a:off x="1249822" y="1189871"/>
            <a:ext cx="96855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Font typeface="Arial"/>
              <a:buNone/>
            </a:pPr>
            <a:r>
              <a:rPr lang="ru-RU" sz="300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Topics and terms</a:t>
            </a:r>
            <a:endParaRPr sz="3000">
              <a:solidFill>
                <a:srgbClr val="52586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472" name="Google Shape;47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825" y="2213776"/>
            <a:ext cx="7543364" cy="340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7" name="Google Shape;477;p69"/>
          <p:cNvCxnSpPr/>
          <p:nvPr/>
        </p:nvCxnSpPr>
        <p:spPr>
          <a:xfrm>
            <a:off x="1307307" y="942340"/>
            <a:ext cx="612900" cy="0"/>
          </a:xfrm>
          <a:prstGeom prst="straightConnector1">
            <a:avLst/>
          </a:prstGeom>
          <a:noFill/>
          <a:ln cap="flat" cmpd="sng" w="88900">
            <a:solidFill>
              <a:srgbClr val="A64798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78" name="Google Shape;478;p69"/>
          <p:cNvSpPr txBox="1"/>
          <p:nvPr/>
        </p:nvSpPr>
        <p:spPr>
          <a:xfrm>
            <a:off x="1286880" y="521206"/>
            <a:ext cx="96855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</a:pPr>
            <a:r>
              <a:rPr lang="ru-RU" sz="1500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MATRIX DECOMPOSITION</a:t>
            </a:r>
            <a:endParaRPr sz="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</a:pPr>
            <a:r>
              <a:t/>
            </a:r>
            <a:endParaRPr sz="1500">
              <a:solidFill>
                <a:srgbClr val="A6A6A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9" name="Google Shape;479;p69"/>
          <p:cNvSpPr txBox="1"/>
          <p:nvPr/>
        </p:nvSpPr>
        <p:spPr>
          <a:xfrm>
            <a:off x="1249822" y="1189871"/>
            <a:ext cx="96855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Font typeface="Arial"/>
              <a:buNone/>
            </a:pPr>
            <a:r>
              <a:rPr lang="ru-RU" sz="300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Классификация групп ВК</a:t>
            </a:r>
            <a:endParaRPr sz="3000">
              <a:solidFill>
                <a:srgbClr val="52586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480" name="Google Shape;480;p69"/>
          <p:cNvSpPr txBox="1"/>
          <p:nvPr/>
        </p:nvSpPr>
        <p:spPr>
          <a:xfrm>
            <a:off x="1311400" y="1649463"/>
            <a:ext cx="9636300" cy="54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525860"/>
              </a:buClr>
              <a:buSzPts val="3000"/>
              <a:buFont typeface="Proxima Nova"/>
              <a:buAutoNum type="arabicPeriod"/>
            </a:pPr>
            <a:r>
              <a:rPr lang="ru-RU" sz="300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На какие темы пишут в группе-паблике?</a:t>
            </a:r>
            <a:endParaRPr sz="3000">
              <a:solidFill>
                <a:srgbClr val="52586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525860"/>
              </a:buClr>
              <a:buSzPts val="3000"/>
              <a:buFont typeface="Proxima Nova"/>
              <a:buAutoNum type="arabicPeriod"/>
            </a:pPr>
            <a:r>
              <a:rPr lang="ru-RU" sz="300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Что интересует пользователя, подписанного на эти паблики?</a:t>
            </a:r>
            <a:endParaRPr sz="3000">
              <a:solidFill>
                <a:srgbClr val="52586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525860"/>
              </a:buClr>
              <a:buSzPts val="3000"/>
              <a:buFont typeface="Proxima Nova"/>
              <a:buAutoNum type="arabicPeriod"/>
            </a:pPr>
            <a:r>
              <a:rPr lang="ru-RU" sz="300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Какие слова (terms) наиболее характерны для этих пабликов?</a:t>
            </a:r>
            <a:endParaRPr sz="3000">
              <a:solidFill>
                <a:srgbClr val="52586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5" name="Google Shape;485;p70"/>
          <p:cNvCxnSpPr/>
          <p:nvPr/>
        </p:nvCxnSpPr>
        <p:spPr>
          <a:xfrm>
            <a:off x="1307307" y="942340"/>
            <a:ext cx="612900" cy="0"/>
          </a:xfrm>
          <a:prstGeom prst="straightConnector1">
            <a:avLst/>
          </a:prstGeom>
          <a:noFill/>
          <a:ln cap="flat" cmpd="sng" w="88900">
            <a:solidFill>
              <a:srgbClr val="A64798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86" name="Google Shape;486;p70"/>
          <p:cNvSpPr txBox="1"/>
          <p:nvPr/>
        </p:nvSpPr>
        <p:spPr>
          <a:xfrm>
            <a:off x="1286880" y="521206"/>
            <a:ext cx="96855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</a:pPr>
            <a:r>
              <a:rPr lang="ru-RU" sz="1500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MATRIX DECOMPOSITION</a:t>
            </a:r>
            <a:endParaRPr sz="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</a:pPr>
            <a:r>
              <a:t/>
            </a:r>
            <a:endParaRPr sz="1500">
              <a:solidFill>
                <a:srgbClr val="A6A6A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7" name="Google Shape;487;p70"/>
          <p:cNvSpPr txBox="1"/>
          <p:nvPr/>
        </p:nvSpPr>
        <p:spPr>
          <a:xfrm>
            <a:off x="1249822" y="1189871"/>
            <a:ext cx="96855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Font typeface="Arial"/>
              <a:buNone/>
            </a:pPr>
            <a:r>
              <a:rPr lang="ru-RU" sz="300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Характерные слова топиков по группам ВК</a:t>
            </a:r>
            <a:endParaRPr sz="3000">
              <a:solidFill>
                <a:srgbClr val="52586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488" name="Google Shape;48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1927121"/>
            <a:ext cx="2124075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9475" y="1927121"/>
            <a:ext cx="2124075" cy="33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9750" y="1927121"/>
            <a:ext cx="2143125" cy="40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39075" y="1927121"/>
            <a:ext cx="2124075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idx="1" type="body"/>
          </p:nvPr>
        </p:nvSpPr>
        <p:spPr>
          <a:xfrm>
            <a:off x="536575" y="536575"/>
            <a:ext cx="11141075" cy="5452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МАТЕРИАЛЫ ПО БЛОКУ</a:t>
            </a:r>
            <a:endParaRPr/>
          </a:p>
        </p:txBody>
      </p:sp>
      <p:sp>
        <p:nvSpPr>
          <p:cNvPr id="208" name="Google Shape;208;p35"/>
          <p:cNvSpPr txBox="1"/>
          <p:nvPr>
            <p:ph idx="2" type="body"/>
          </p:nvPr>
        </p:nvSpPr>
        <p:spPr>
          <a:xfrm>
            <a:off x="1437087" y="1303340"/>
            <a:ext cx="4511650" cy="23234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ru-RU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“Learning scikit-learn: </a:t>
            </a:r>
            <a:br>
              <a:rPr b="1" i="0" lang="ru-RU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ru-RU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 in Python” </a:t>
            </a:r>
            <a:r>
              <a:rPr b="0" i="0" lang="ru-RU" sz="22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Raul Garreta, </a:t>
            </a:r>
            <a:br>
              <a:rPr b="0" i="0" lang="ru-RU" sz="22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-RU" sz="22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Guillermo Moncecchi, </a:t>
            </a:r>
            <a:br>
              <a:rPr b="0" i="0" lang="ru-RU" sz="22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-RU" sz="22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2013, </a:t>
            </a:r>
            <a:br>
              <a:rPr b="0" i="0" lang="ru-RU" sz="22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-RU" sz="22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Packt</a:t>
            </a:r>
            <a:endParaRPr b="0" i="0" sz="22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p35"/>
          <p:cNvSpPr txBox="1"/>
          <p:nvPr>
            <p:ph idx="3" type="body"/>
          </p:nvPr>
        </p:nvSpPr>
        <p:spPr>
          <a:xfrm>
            <a:off x="536574" y="1303339"/>
            <a:ext cx="890239" cy="1039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Arial"/>
              <a:buNone/>
            </a:pPr>
            <a:r>
              <a:rPr b="1" i="0" lang="ru-RU" sz="96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i="0" sz="96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" name="Google Shape;210;p35"/>
          <p:cNvSpPr txBox="1"/>
          <p:nvPr>
            <p:ph idx="4" type="body"/>
          </p:nvPr>
        </p:nvSpPr>
        <p:spPr>
          <a:xfrm>
            <a:off x="536575" y="3997987"/>
            <a:ext cx="890239" cy="1039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Arial"/>
              <a:buNone/>
            </a:pPr>
            <a:r>
              <a:rPr b="1" i="0" lang="ru-RU" sz="96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i="0" sz="96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35"/>
          <p:cNvSpPr txBox="1"/>
          <p:nvPr>
            <p:ph idx="6" type="body"/>
          </p:nvPr>
        </p:nvSpPr>
        <p:spPr>
          <a:xfrm>
            <a:off x="7167998" y="1303340"/>
            <a:ext cx="4491350" cy="23234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ru-RU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“Hands-On Machine </a:t>
            </a:r>
            <a:br>
              <a:rPr b="1" i="0" lang="ru-RU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ru-RU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Learning with Scikit-Learn </a:t>
            </a:r>
            <a:br>
              <a:rPr b="1" i="0" lang="ru-RU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ru-RU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 Tensorflow: </a:t>
            </a:r>
            <a:br>
              <a:rPr b="1" i="0" lang="ru-RU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ru-RU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Concepts, Tools and </a:t>
            </a:r>
            <a:br>
              <a:rPr b="1" i="0" lang="ru-RU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ru-RU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Techniques to Build </a:t>
            </a:r>
            <a:br>
              <a:rPr b="1" i="0" lang="ru-RU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ru-RU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Intelligent Systems”</a:t>
            </a:r>
            <a:br>
              <a:rPr b="0" i="0" lang="ru-RU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-RU" sz="22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Geron, A., 2017, O’Reilly Media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Google Shape;212;p35"/>
          <p:cNvSpPr txBox="1"/>
          <p:nvPr>
            <p:ph idx="7" type="body"/>
          </p:nvPr>
        </p:nvSpPr>
        <p:spPr>
          <a:xfrm>
            <a:off x="6267485" y="1303339"/>
            <a:ext cx="890239" cy="1039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Arial"/>
              <a:buNone/>
            </a:pPr>
            <a:r>
              <a:rPr b="1" i="0" lang="ru-RU" sz="96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i="0" sz="96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" name="Google Shape;213;p35"/>
          <p:cNvSpPr txBox="1"/>
          <p:nvPr>
            <p:ph idx="8" type="body"/>
          </p:nvPr>
        </p:nvSpPr>
        <p:spPr>
          <a:xfrm>
            <a:off x="6267486" y="3997987"/>
            <a:ext cx="890239" cy="1039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Arial"/>
              <a:buNone/>
            </a:pPr>
            <a:r>
              <a:rPr b="1" i="0" lang="ru-RU" sz="96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1" i="0" sz="96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35"/>
          <p:cNvSpPr txBox="1"/>
          <p:nvPr>
            <p:ph idx="9" type="body"/>
          </p:nvPr>
        </p:nvSpPr>
        <p:spPr>
          <a:xfrm>
            <a:off x="7167998" y="3997987"/>
            <a:ext cx="4491350" cy="23234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ru-RU" sz="22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blog.kaggle.com/ - </a:t>
            </a:r>
            <a:br>
              <a:rPr b="0" i="0" lang="ru-RU" sz="22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</a:br>
            <a:r>
              <a:rPr b="0" i="0" lang="ru-RU" sz="22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No Free Hunch</a:t>
            </a:r>
            <a:endParaRPr b="0" i="0" sz="2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35"/>
          <p:cNvSpPr txBox="1"/>
          <p:nvPr>
            <p:ph idx="9" type="body"/>
          </p:nvPr>
        </p:nvSpPr>
        <p:spPr>
          <a:xfrm>
            <a:off x="1376173" y="4112712"/>
            <a:ext cx="4491300" cy="23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ru-RU" u="sng">
                <a:solidFill>
                  <a:schemeClr val="hlink"/>
                </a:solidFill>
                <a:hlinkClick r:id="rId6"/>
              </a:rPr>
              <a:t>https://www.analyticsvidhya.com/blog</a:t>
            </a:r>
            <a:r>
              <a:rPr lang="ru-RU"/>
              <a:t> - много интересных статей и туториалов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6" name="Google Shape;496;p71"/>
          <p:cNvCxnSpPr/>
          <p:nvPr/>
        </p:nvCxnSpPr>
        <p:spPr>
          <a:xfrm>
            <a:off x="1307307" y="942340"/>
            <a:ext cx="612900" cy="0"/>
          </a:xfrm>
          <a:prstGeom prst="straightConnector1">
            <a:avLst/>
          </a:prstGeom>
          <a:noFill/>
          <a:ln cap="flat" cmpd="sng" w="88900">
            <a:solidFill>
              <a:srgbClr val="A64798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97" name="Google Shape;497;p71"/>
          <p:cNvSpPr txBox="1"/>
          <p:nvPr/>
        </p:nvSpPr>
        <p:spPr>
          <a:xfrm>
            <a:off x="1286880" y="521206"/>
            <a:ext cx="96855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</a:pPr>
            <a:r>
              <a:rPr lang="ru-RU" sz="1500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MATRIX DECOMPOSITION</a:t>
            </a:r>
            <a:endParaRPr sz="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</a:pPr>
            <a:r>
              <a:t/>
            </a:r>
            <a:endParaRPr sz="1500">
              <a:solidFill>
                <a:srgbClr val="A6A6A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8" name="Google Shape;498;p71"/>
          <p:cNvSpPr txBox="1"/>
          <p:nvPr/>
        </p:nvSpPr>
        <p:spPr>
          <a:xfrm>
            <a:off x="1249822" y="1189871"/>
            <a:ext cx="96855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Font typeface="Arial"/>
              <a:buNone/>
            </a:pPr>
            <a:r>
              <a:rPr lang="ru-RU" sz="300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Характерные слова топиков по пабликам ВК</a:t>
            </a:r>
            <a:endParaRPr sz="3000">
              <a:solidFill>
                <a:srgbClr val="52586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499" name="Google Shape;499;p71"/>
          <p:cNvSpPr txBox="1"/>
          <p:nvPr/>
        </p:nvSpPr>
        <p:spPr>
          <a:xfrm>
            <a:off x="1311400" y="1649463"/>
            <a:ext cx="9636300" cy="54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525860"/>
              </a:buClr>
              <a:buSzPts val="2400"/>
              <a:buFont typeface="Proxima Nova"/>
              <a:buAutoNum type="arabicPeriod"/>
            </a:pPr>
            <a:r>
              <a:rPr lang="ru-RU" sz="240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23</a:t>
            </a:r>
            <a:r>
              <a:rPr lang="ru-RU" sz="240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00 популярных пабликов</a:t>
            </a:r>
            <a:endParaRPr sz="2400">
              <a:solidFill>
                <a:srgbClr val="52586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525860"/>
              </a:buClr>
              <a:buSzPts val="2400"/>
              <a:buFont typeface="Proxima Nova"/>
              <a:buAutoNum type="arabicPeriod"/>
            </a:pPr>
            <a:r>
              <a:rPr lang="ru-RU" sz="240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Из каждого паблика скачиваются последние 100 постов</a:t>
            </a:r>
            <a:endParaRPr sz="2400">
              <a:solidFill>
                <a:srgbClr val="52586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525860"/>
              </a:buClr>
              <a:buSzPts val="2400"/>
              <a:buFont typeface="Proxima Nova"/>
              <a:buAutoNum type="arabicPeriod"/>
            </a:pPr>
            <a:r>
              <a:rPr lang="ru-RU" sz="240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Паблик = документ из слов, которые встретились в 100 последних постах</a:t>
            </a:r>
            <a:endParaRPr sz="2400">
              <a:solidFill>
                <a:srgbClr val="52586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525860"/>
              </a:buClr>
              <a:buSzPts val="2400"/>
              <a:buFont typeface="Proxima Nova"/>
              <a:buAutoNum type="arabicPeriod"/>
            </a:pPr>
            <a:r>
              <a:rPr lang="ru-RU" sz="240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Итого получаем 2300 документов, можно обучить LDA модель</a:t>
            </a:r>
            <a:endParaRPr sz="2400">
              <a:solidFill>
                <a:srgbClr val="52586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525860"/>
              </a:buClr>
              <a:buSzPts val="2400"/>
              <a:buFont typeface="Proxima Nova"/>
              <a:buAutoNum type="arabicPeriod"/>
            </a:pPr>
            <a:r>
              <a:rPr lang="ru-RU" sz="2400">
                <a:solidFill>
                  <a:srgbClr val="525860"/>
                </a:solidFill>
                <a:latin typeface="Proxima Nova"/>
                <a:ea typeface="Proxima Nova"/>
                <a:cs typeface="Proxima Nova"/>
                <a:sym typeface="Proxima Nova"/>
              </a:rPr>
              <a:t>LDA модель из gensim: https://radimrehurek.com/gensim/models/ldamodel.html</a:t>
            </a:r>
            <a:endParaRPr sz="2400">
              <a:solidFill>
                <a:srgbClr val="52586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4" name="Google Shape;504;p72"/>
          <p:cNvCxnSpPr/>
          <p:nvPr/>
        </p:nvCxnSpPr>
        <p:spPr>
          <a:xfrm>
            <a:off x="1307307" y="942340"/>
            <a:ext cx="612900" cy="0"/>
          </a:xfrm>
          <a:prstGeom prst="straightConnector1">
            <a:avLst/>
          </a:prstGeom>
          <a:noFill/>
          <a:ln cap="flat" cmpd="sng" w="88900">
            <a:solidFill>
              <a:srgbClr val="A64798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05" name="Google Shape;505;p72"/>
          <p:cNvSpPr txBox="1"/>
          <p:nvPr/>
        </p:nvSpPr>
        <p:spPr>
          <a:xfrm>
            <a:off x="1286880" y="521206"/>
            <a:ext cx="96855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</a:pPr>
            <a:r>
              <a:rPr lang="ru-RU" sz="1500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MATRIX DECOMPOSITION</a:t>
            </a:r>
            <a:endParaRPr sz="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</a:pPr>
            <a:r>
              <a:t/>
            </a:r>
            <a:endParaRPr sz="1500">
              <a:solidFill>
                <a:srgbClr val="A6A6A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6" name="Google Shape;506;p72"/>
          <p:cNvSpPr txBox="1"/>
          <p:nvPr/>
        </p:nvSpPr>
        <p:spPr>
          <a:xfrm>
            <a:off x="1249822" y="1189871"/>
            <a:ext cx="96855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Font typeface="Arial"/>
              <a:buNone/>
            </a:pPr>
            <a:r>
              <a:rPr lang="ru-RU" sz="300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Характерные слова топиков по пабликам ВК</a:t>
            </a:r>
            <a:endParaRPr sz="3000">
              <a:solidFill>
                <a:srgbClr val="52586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507" name="Google Shape;50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825" y="1950013"/>
            <a:ext cx="8304750" cy="4005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8" name="Google Shape;508;p72"/>
          <p:cNvCxnSpPr/>
          <p:nvPr/>
        </p:nvCxnSpPr>
        <p:spPr>
          <a:xfrm>
            <a:off x="1978275" y="2647125"/>
            <a:ext cx="810300" cy="9300"/>
          </a:xfrm>
          <a:prstGeom prst="straightConnector1">
            <a:avLst/>
          </a:prstGeom>
          <a:noFill/>
          <a:ln cap="flat" cmpd="sng" w="38100">
            <a:solidFill>
              <a:srgbClr val="F4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9" name="Google Shape;509;p72"/>
          <p:cNvCxnSpPr/>
          <p:nvPr/>
        </p:nvCxnSpPr>
        <p:spPr>
          <a:xfrm>
            <a:off x="3891450" y="2647125"/>
            <a:ext cx="280800" cy="18900"/>
          </a:xfrm>
          <a:prstGeom prst="straightConnector1">
            <a:avLst/>
          </a:prstGeom>
          <a:noFill/>
          <a:ln cap="flat" cmpd="sng" w="38100">
            <a:solidFill>
              <a:srgbClr val="F4CCC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3"/>
          <p:cNvSpPr txBox="1"/>
          <p:nvPr>
            <p:ph type="title"/>
          </p:nvPr>
        </p:nvSpPr>
        <p:spPr>
          <a:xfrm>
            <a:off x="536575" y="2768380"/>
            <a:ext cx="111126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None/>
            </a:pPr>
            <a:r>
              <a:rPr b="0" i="0" lang="ru-RU" sz="5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Практика</a:t>
            </a:r>
            <a:endParaRPr b="0" i="0" sz="5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5" name="Google Shape;515;p73"/>
          <p:cNvSpPr txBox="1"/>
          <p:nvPr>
            <p:ph idx="1" type="body"/>
          </p:nvPr>
        </p:nvSpPr>
        <p:spPr>
          <a:xfrm>
            <a:off x="536575" y="3789733"/>
            <a:ext cx="11112600" cy="25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</a:pPr>
            <a:r>
              <a:rPr lang="ru-RU"/>
              <a:t>Классификация групп VK</a:t>
            </a:r>
            <a:endParaRPr b="1" i="0" sz="5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4"/>
          <p:cNvSpPr txBox="1"/>
          <p:nvPr>
            <p:ph type="title"/>
          </p:nvPr>
        </p:nvSpPr>
        <p:spPr>
          <a:xfrm>
            <a:off x="536575" y="2768380"/>
            <a:ext cx="111126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None/>
            </a:pPr>
            <a:r>
              <a:rPr b="0" i="0" lang="ru-RU" sz="5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Часть </a:t>
            </a:r>
            <a:r>
              <a:rPr lang="ru-RU"/>
              <a:t>4</a:t>
            </a:r>
            <a:endParaRPr b="0" i="0" sz="5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1" name="Google Shape;521;p74"/>
          <p:cNvSpPr txBox="1"/>
          <p:nvPr>
            <p:ph idx="1" type="body"/>
          </p:nvPr>
        </p:nvSpPr>
        <p:spPr>
          <a:xfrm>
            <a:off x="536575" y="3789733"/>
            <a:ext cx="11112600" cy="25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</a:pPr>
            <a:r>
              <a:rPr lang="ru-RU"/>
              <a:t>Обсуждение домашнего задания</a:t>
            </a:r>
            <a:endParaRPr b="1" i="0" sz="5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6" name="Google Shape;526;p75"/>
          <p:cNvCxnSpPr/>
          <p:nvPr/>
        </p:nvCxnSpPr>
        <p:spPr>
          <a:xfrm>
            <a:off x="1307307" y="942340"/>
            <a:ext cx="612900" cy="0"/>
          </a:xfrm>
          <a:prstGeom prst="straightConnector1">
            <a:avLst/>
          </a:prstGeom>
          <a:noFill/>
          <a:ln cap="flat" cmpd="sng" w="88900">
            <a:solidFill>
              <a:srgbClr val="A64798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27" name="Google Shape;527;p75"/>
          <p:cNvSpPr txBox="1"/>
          <p:nvPr/>
        </p:nvSpPr>
        <p:spPr>
          <a:xfrm>
            <a:off x="1286880" y="521206"/>
            <a:ext cx="96855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</a:pPr>
            <a:r>
              <a:rPr lang="ru-RU" sz="1500">
                <a:solidFill>
                  <a:srgbClr val="A6A6A6"/>
                </a:solidFill>
                <a:latin typeface="Proxima Nova"/>
                <a:ea typeface="Proxima Nova"/>
                <a:cs typeface="Proxima Nova"/>
                <a:sym typeface="Proxima Nova"/>
              </a:rPr>
              <a:t>Обсуждение домашнего задания</a:t>
            </a:r>
            <a:endParaRPr sz="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</a:pPr>
            <a:r>
              <a:t/>
            </a:r>
            <a:endParaRPr sz="1500">
              <a:solidFill>
                <a:srgbClr val="A6A6A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8" name="Google Shape;528;p75"/>
          <p:cNvSpPr txBox="1"/>
          <p:nvPr/>
        </p:nvSpPr>
        <p:spPr>
          <a:xfrm>
            <a:off x="1249825" y="1189874"/>
            <a:ext cx="9685500" cy="16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25860"/>
              </a:buClr>
              <a:buFont typeface="Arial"/>
              <a:buNone/>
            </a:pPr>
            <a:r>
              <a:rPr lang="ru-RU" sz="3000">
                <a:solidFill>
                  <a:srgbClr val="52586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Сравнение интересов аудитории телеканалов НТВ и Дождь с помощью тематического моделирования LDA</a:t>
            </a:r>
            <a:endParaRPr sz="3000">
              <a:solidFill>
                <a:srgbClr val="52586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529" name="Google Shape;52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5400" y="2769249"/>
            <a:ext cx="6516668" cy="366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90250">
            <a:off x="7225816" y="3179891"/>
            <a:ext cx="1407070" cy="140707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1" name="Google Shape;531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46567">
            <a:off x="2832580" y="3138346"/>
            <a:ext cx="2010316" cy="1195132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75"/>
          <p:cNvSpPr/>
          <p:nvPr/>
        </p:nvSpPr>
        <p:spPr>
          <a:xfrm>
            <a:off x="4531150" y="3862350"/>
            <a:ext cx="2355010" cy="2279763"/>
          </a:xfrm>
          <a:custGeom>
            <a:rect b="b" l="l" r="r" t="t"/>
            <a:pathLst>
              <a:path extrusionOk="0" h="60944" w="79743">
                <a:moveTo>
                  <a:pt x="16886" y="9899"/>
                </a:moveTo>
                <a:cubicBezTo>
                  <a:pt x="16886" y="13667"/>
                  <a:pt x="16886" y="17435"/>
                  <a:pt x="16886" y="21203"/>
                </a:cubicBezTo>
                <a:cubicBezTo>
                  <a:pt x="16886" y="22459"/>
                  <a:pt x="16886" y="26227"/>
                  <a:pt x="16886" y="24971"/>
                </a:cubicBezTo>
                <a:cubicBezTo>
                  <a:pt x="16886" y="17829"/>
                  <a:pt x="21128" y="10983"/>
                  <a:pt x="25553" y="5377"/>
                </a:cubicBezTo>
                <a:cubicBezTo>
                  <a:pt x="26930" y="3633"/>
                  <a:pt x="29081" y="-1509"/>
                  <a:pt x="30075" y="478"/>
                </a:cubicBezTo>
                <a:cubicBezTo>
                  <a:pt x="34973" y="10267"/>
                  <a:pt x="29771" y="22430"/>
                  <a:pt x="28191" y="33261"/>
                </a:cubicBezTo>
                <a:cubicBezTo>
                  <a:pt x="27491" y="38064"/>
                  <a:pt x="30406" y="47580"/>
                  <a:pt x="25553" y="47580"/>
                </a:cubicBezTo>
                <a:cubicBezTo>
                  <a:pt x="23237" y="47580"/>
                  <a:pt x="25683" y="42660"/>
                  <a:pt x="27060" y="40797"/>
                </a:cubicBezTo>
                <a:cubicBezTo>
                  <a:pt x="31394" y="34933"/>
                  <a:pt x="34986" y="27302"/>
                  <a:pt x="41756" y="24594"/>
                </a:cubicBezTo>
                <a:cubicBezTo>
                  <a:pt x="48275" y="21986"/>
                  <a:pt x="45524" y="38297"/>
                  <a:pt x="45524" y="45319"/>
                </a:cubicBezTo>
                <a:cubicBezTo>
                  <a:pt x="45524" y="47344"/>
                  <a:pt x="46203" y="52780"/>
                  <a:pt x="44771" y="51348"/>
                </a:cubicBezTo>
                <a:cubicBezTo>
                  <a:pt x="39050" y="45627"/>
                  <a:pt x="51270" y="36379"/>
                  <a:pt x="56075" y="29870"/>
                </a:cubicBezTo>
                <a:cubicBezTo>
                  <a:pt x="58664" y="26362"/>
                  <a:pt x="61864" y="19486"/>
                  <a:pt x="65872" y="21203"/>
                </a:cubicBezTo>
                <a:cubicBezTo>
                  <a:pt x="70605" y="23231"/>
                  <a:pt x="69154" y="31127"/>
                  <a:pt x="69263" y="36275"/>
                </a:cubicBezTo>
                <a:cubicBezTo>
                  <a:pt x="69409" y="43130"/>
                  <a:pt x="69315" y="50490"/>
                  <a:pt x="66249" y="56623"/>
                </a:cubicBezTo>
                <a:cubicBezTo>
                  <a:pt x="65371" y="58378"/>
                  <a:pt x="62492" y="62199"/>
                  <a:pt x="61727" y="60392"/>
                </a:cubicBezTo>
                <a:cubicBezTo>
                  <a:pt x="59498" y="55124"/>
                  <a:pt x="57598" y="48957"/>
                  <a:pt x="59090" y="43435"/>
                </a:cubicBezTo>
                <a:cubicBezTo>
                  <a:pt x="61107" y="35971"/>
                  <a:pt x="74662" y="20003"/>
                  <a:pt x="76046" y="27609"/>
                </a:cubicBezTo>
                <a:cubicBezTo>
                  <a:pt x="76778" y="31632"/>
                  <a:pt x="71414" y="34823"/>
                  <a:pt x="67756" y="36652"/>
                </a:cubicBezTo>
                <a:cubicBezTo>
                  <a:pt x="53695" y="43683"/>
                  <a:pt x="36752" y="43058"/>
                  <a:pt x="21031" y="43058"/>
                </a:cubicBezTo>
                <a:cubicBezTo>
                  <a:pt x="14024" y="43058"/>
                  <a:pt x="-3391" y="43484"/>
                  <a:pt x="683" y="37783"/>
                </a:cubicBezTo>
                <a:cubicBezTo>
                  <a:pt x="10442" y="24125"/>
                  <a:pt x="46669" y="9586"/>
                  <a:pt x="49669" y="26102"/>
                </a:cubicBezTo>
                <a:cubicBezTo>
                  <a:pt x="50717" y="31872"/>
                  <a:pt x="42785" y="36153"/>
                  <a:pt x="37611" y="38913"/>
                </a:cubicBezTo>
                <a:cubicBezTo>
                  <a:pt x="33042" y="41350"/>
                  <a:pt x="26980" y="45345"/>
                  <a:pt x="22539" y="42681"/>
                </a:cubicBezTo>
                <a:cubicBezTo>
                  <a:pt x="18623" y="40332"/>
                  <a:pt x="25613" y="33042"/>
                  <a:pt x="29698" y="31000"/>
                </a:cubicBezTo>
                <a:cubicBezTo>
                  <a:pt x="39946" y="25876"/>
                  <a:pt x="51920" y="21654"/>
                  <a:pt x="63234" y="23464"/>
                </a:cubicBezTo>
                <a:cubicBezTo>
                  <a:pt x="68543" y="24313"/>
                  <a:pt x="72070" y="30986"/>
                  <a:pt x="73032" y="36275"/>
                </a:cubicBezTo>
                <a:cubicBezTo>
                  <a:pt x="73459" y="38623"/>
                  <a:pt x="74507" y="41558"/>
                  <a:pt x="73032" y="43435"/>
                </a:cubicBezTo>
                <a:cubicBezTo>
                  <a:pt x="68707" y="48939"/>
                  <a:pt x="59289" y="47325"/>
                  <a:pt x="52307" y="46826"/>
                </a:cubicBezTo>
                <a:cubicBezTo>
                  <a:pt x="48439" y="46550"/>
                  <a:pt x="42777" y="45669"/>
                  <a:pt x="41756" y="41928"/>
                </a:cubicBezTo>
                <a:cubicBezTo>
                  <a:pt x="38183" y="28832"/>
                  <a:pt x="70747" y="16049"/>
                  <a:pt x="79437" y="26478"/>
                </a:cubicBezTo>
                <a:cubicBezTo>
                  <a:pt x="80049" y="27213"/>
                  <a:pt x="79235" y="28884"/>
                  <a:pt x="78307" y="29116"/>
                </a:cubicBezTo>
                <a:cubicBezTo>
                  <a:pt x="70070" y="31176"/>
                  <a:pt x="53060" y="34216"/>
                  <a:pt x="53060" y="25725"/>
                </a:cubicBezTo>
              </a:path>
            </a:pathLst>
          </a:custGeom>
          <a:noFill/>
          <a:ln cap="flat" cmpd="sng" w="2286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3" name="Google Shape;533;p75"/>
          <p:cNvSpPr/>
          <p:nvPr/>
        </p:nvSpPr>
        <p:spPr>
          <a:xfrm rot="3173547">
            <a:off x="5079242" y="3099224"/>
            <a:ext cx="1797582" cy="1174248"/>
          </a:xfrm>
          <a:custGeom>
            <a:rect b="b" l="l" r="r" t="t"/>
            <a:pathLst>
              <a:path extrusionOk="0" h="60944" w="79743">
                <a:moveTo>
                  <a:pt x="16886" y="9899"/>
                </a:moveTo>
                <a:cubicBezTo>
                  <a:pt x="16886" y="13667"/>
                  <a:pt x="16886" y="17435"/>
                  <a:pt x="16886" y="21203"/>
                </a:cubicBezTo>
                <a:cubicBezTo>
                  <a:pt x="16886" y="22459"/>
                  <a:pt x="16886" y="26227"/>
                  <a:pt x="16886" y="24971"/>
                </a:cubicBezTo>
                <a:cubicBezTo>
                  <a:pt x="16886" y="17829"/>
                  <a:pt x="21128" y="10983"/>
                  <a:pt x="25553" y="5377"/>
                </a:cubicBezTo>
                <a:cubicBezTo>
                  <a:pt x="26930" y="3633"/>
                  <a:pt x="29081" y="-1509"/>
                  <a:pt x="30075" y="478"/>
                </a:cubicBezTo>
                <a:cubicBezTo>
                  <a:pt x="34973" y="10267"/>
                  <a:pt x="29771" y="22430"/>
                  <a:pt x="28191" y="33261"/>
                </a:cubicBezTo>
                <a:cubicBezTo>
                  <a:pt x="27491" y="38064"/>
                  <a:pt x="30406" y="47580"/>
                  <a:pt x="25553" y="47580"/>
                </a:cubicBezTo>
                <a:cubicBezTo>
                  <a:pt x="23237" y="47580"/>
                  <a:pt x="25683" y="42660"/>
                  <a:pt x="27060" y="40797"/>
                </a:cubicBezTo>
                <a:cubicBezTo>
                  <a:pt x="31394" y="34933"/>
                  <a:pt x="34986" y="27302"/>
                  <a:pt x="41756" y="24594"/>
                </a:cubicBezTo>
                <a:cubicBezTo>
                  <a:pt x="48275" y="21986"/>
                  <a:pt x="45524" y="38297"/>
                  <a:pt x="45524" y="45319"/>
                </a:cubicBezTo>
                <a:cubicBezTo>
                  <a:pt x="45524" y="47344"/>
                  <a:pt x="46203" y="52780"/>
                  <a:pt x="44771" y="51348"/>
                </a:cubicBezTo>
                <a:cubicBezTo>
                  <a:pt x="39050" y="45627"/>
                  <a:pt x="51270" y="36379"/>
                  <a:pt x="56075" y="29870"/>
                </a:cubicBezTo>
                <a:cubicBezTo>
                  <a:pt x="58664" y="26362"/>
                  <a:pt x="61864" y="19486"/>
                  <a:pt x="65872" y="21203"/>
                </a:cubicBezTo>
                <a:cubicBezTo>
                  <a:pt x="70605" y="23231"/>
                  <a:pt x="69154" y="31127"/>
                  <a:pt x="69263" y="36275"/>
                </a:cubicBezTo>
                <a:cubicBezTo>
                  <a:pt x="69409" y="43130"/>
                  <a:pt x="69315" y="50490"/>
                  <a:pt x="66249" y="56623"/>
                </a:cubicBezTo>
                <a:cubicBezTo>
                  <a:pt x="65371" y="58378"/>
                  <a:pt x="62492" y="62199"/>
                  <a:pt x="61727" y="60392"/>
                </a:cubicBezTo>
                <a:cubicBezTo>
                  <a:pt x="59498" y="55124"/>
                  <a:pt x="57598" y="48957"/>
                  <a:pt x="59090" y="43435"/>
                </a:cubicBezTo>
                <a:cubicBezTo>
                  <a:pt x="61107" y="35971"/>
                  <a:pt x="74662" y="20003"/>
                  <a:pt x="76046" y="27609"/>
                </a:cubicBezTo>
                <a:cubicBezTo>
                  <a:pt x="76778" y="31632"/>
                  <a:pt x="71414" y="34823"/>
                  <a:pt x="67756" y="36652"/>
                </a:cubicBezTo>
                <a:cubicBezTo>
                  <a:pt x="53695" y="43683"/>
                  <a:pt x="36752" y="43058"/>
                  <a:pt x="21031" y="43058"/>
                </a:cubicBezTo>
                <a:cubicBezTo>
                  <a:pt x="14024" y="43058"/>
                  <a:pt x="-3391" y="43484"/>
                  <a:pt x="683" y="37783"/>
                </a:cubicBezTo>
                <a:cubicBezTo>
                  <a:pt x="10442" y="24125"/>
                  <a:pt x="46669" y="9586"/>
                  <a:pt x="49669" y="26102"/>
                </a:cubicBezTo>
                <a:cubicBezTo>
                  <a:pt x="50717" y="31872"/>
                  <a:pt x="42785" y="36153"/>
                  <a:pt x="37611" y="38913"/>
                </a:cubicBezTo>
                <a:cubicBezTo>
                  <a:pt x="33042" y="41350"/>
                  <a:pt x="26980" y="45345"/>
                  <a:pt x="22539" y="42681"/>
                </a:cubicBezTo>
                <a:cubicBezTo>
                  <a:pt x="18623" y="40332"/>
                  <a:pt x="25613" y="33042"/>
                  <a:pt x="29698" y="31000"/>
                </a:cubicBezTo>
                <a:cubicBezTo>
                  <a:pt x="39946" y="25876"/>
                  <a:pt x="51920" y="21654"/>
                  <a:pt x="63234" y="23464"/>
                </a:cubicBezTo>
                <a:cubicBezTo>
                  <a:pt x="68543" y="24313"/>
                  <a:pt x="72070" y="30986"/>
                  <a:pt x="73032" y="36275"/>
                </a:cubicBezTo>
                <a:cubicBezTo>
                  <a:pt x="73459" y="38623"/>
                  <a:pt x="74507" y="41558"/>
                  <a:pt x="73032" y="43435"/>
                </a:cubicBezTo>
                <a:cubicBezTo>
                  <a:pt x="68707" y="48939"/>
                  <a:pt x="59289" y="47325"/>
                  <a:pt x="52307" y="46826"/>
                </a:cubicBezTo>
                <a:cubicBezTo>
                  <a:pt x="48439" y="46550"/>
                  <a:pt x="42777" y="45669"/>
                  <a:pt x="41756" y="41928"/>
                </a:cubicBezTo>
                <a:cubicBezTo>
                  <a:pt x="38183" y="28832"/>
                  <a:pt x="70747" y="16049"/>
                  <a:pt x="79437" y="26478"/>
                </a:cubicBezTo>
                <a:cubicBezTo>
                  <a:pt x="80049" y="27213"/>
                  <a:pt x="79235" y="28884"/>
                  <a:pt x="78307" y="29116"/>
                </a:cubicBezTo>
                <a:cubicBezTo>
                  <a:pt x="70070" y="31176"/>
                  <a:pt x="53060" y="34216"/>
                  <a:pt x="53060" y="25725"/>
                </a:cubicBezTo>
              </a:path>
            </a:pathLst>
          </a:custGeom>
          <a:noFill/>
          <a:ln cap="flat" cmpd="sng" w="2286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6"/>
          <p:cNvSpPr txBox="1"/>
          <p:nvPr>
            <p:ph type="title"/>
          </p:nvPr>
        </p:nvSpPr>
        <p:spPr>
          <a:xfrm>
            <a:off x="536575" y="2921589"/>
            <a:ext cx="11112500" cy="1014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None/>
            </a:pPr>
            <a:r>
              <a:rPr b="1" i="0" lang="ru-RU" sz="5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ЧТО МЫ СЕГОДНЯ УЗНАЛИ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7"/>
          <p:cNvSpPr txBox="1"/>
          <p:nvPr>
            <p:ph idx="1" type="body"/>
          </p:nvPr>
        </p:nvSpPr>
        <p:spPr>
          <a:xfrm>
            <a:off x="536575" y="536575"/>
            <a:ext cx="11141075" cy="5452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ИТОГИ</a:t>
            </a:r>
            <a:endParaRPr/>
          </a:p>
        </p:txBody>
      </p:sp>
      <p:sp>
        <p:nvSpPr>
          <p:cNvPr id="544" name="Google Shape;544;p77"/>
          <p:cNvSpPr txBox="1"/>
          <p:nvPr>
            <p:ph idx="2" type="body"/>
          </p:nvPr>
        </p:nvSpPr>
        <p:spPr>
          <a:xfrm>
            <a:off x="1437087" y="1547814"/>
            <a:ext cx="4511650" cy="18636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ru-RU"/>
              <a:t>Какие существуют </a:t>
            </a:r>
            <a:r>
              <a:rPr b="1" lang="ru-RU"/>
              <a:t>методы декомпозиции матриц</a:t>
            </a:r>
            <a:endParaRPr b="1" i="0" sz="2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5" name="Google Shape;545;p77"/>
          <p:cNvSpPr txBox="1"/>
          <p:nvPr>
            <p:ph idx="3" type="body"/>
          </p:nvPr>
        </p:nvSpPr>
        <p:spPr>
          <a:xfrm>
            <a:off x="536574" y="1547813"/>
            <a:ext cx="890239" cy="1039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Arial"/>
              <a:buNone/>
            </a:pPr>
            <a:r>
              <a:rPr b="1" i="0" lang="ru-RU" sz="96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i="0" sz="96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6" name="Google Shape;546;p77"/>
          <p:cNvSpPr txBox="1"/>
          <p:nvPr>
            <p:ph idx="4" type="body"/>
          </p:nvPr>
        </p:nvSpPr>
        <p:spPr>
          <a:xfrm>
            <a:off x="536575" y="4242461"/>
            <a:ext cx="890239" cy="1039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Arial"/>
              <a:buNone/>
            </a:pPr>
            <a:r>
              <a:rPr b="1" i="0" lang="ru-RU" sz="96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i="0" sz="96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7" name="Google Shape;547;p77"/>
          <p:cNvSpPr txBox="1"/>
          <p:nvPr>
            <p:ph idx="5" type="body"/>
          </p:nvPr>
        </p:nvSpPr>
        <p:spPr>
          <a:xfrm>
            <a:off x="1437087" y="4242461"/>
            <a:ext cx="4511650" cy="1901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ru-RU"/>
              <a:t>Принцип работы </a:t>
            </a:r>
            <a:r>
              <a:rPr b="1" lang="ru-RU"/>
              <a:t>LDA</a:t>
            </a:r>
            <a:endParaRPr b="1" i="0" sz="2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8" name="Google Shape;548;p77"/>
          <p:cNvSpPr txBox="1"/>
          <p:nvPr>
            <p:ph idx="6" type="body"/>
          </p:nvPr>
        </p:nvSpPr>
        <p:spPr>
          <a:xfrm>
            <a:off x="7167998" y="1547814"/>
            <a:ext cx="4491350" cy="18636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ru-RU"/>
              <a:t>Как устроено </a:t>
            </a:r>
            <a:r>
              <a:rPr b="1" lang="ru-RU"/>
              <a:t>SVD</a:t>
            </a:r>
            <a:endParaRPr b="1" i="0" sz="2200" u="none" cap="none" strike="noStrike">
              <a:solidFill>
                <a:schemeClr val="dk1"/>
              </a:solidFill>
            </a:endParaRPr>
          </a:p>
        </p:txBody>
      </p:sp>
      <p:sp>
        <p:nvSpPr>
          <p:cNvPr id="549" name="Google Shape;549;p77"/>
          <p:cNvSpPr txBox="1"/>
          <p:nvPr>
            <p:ph idx="7" type="body"/>
          </p:nvPr>
        </p:nvSpPr>
        <p:spPr>
          <a:xfrm>
            <a:off x="6267485" y="1547813"/>
            <a:ext cx="890239" cy="1039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Arial"/>
              <a:buNone/>
            </a:pPr>
            <a:r>
              <a:rPr b="1" i="0" lang="ru-RU" sz="96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i="0" sz="96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0" name="Google Shape;550;p77"/>
          <p:cNvSpPr txBox="1"/>
          <p:nvPr>
            <p:ph idx="8" type="body"/>
          </p:nvPr>
        </p:nvSpPr>
        <p:spPr>
          <a:xfrm>
            <a:off x="6267486" y="4242461"/>
            <a:ext cx="890239" cy="1039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Arial"/>
              <a:buNone/>
            </a:pPr>
            <a:r>
              <a:rPr b="1" i="0" lang="ru-RU" sz="96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1" i="0" sz="96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1" name="Google Shape;551;p77"/>
          <p:cNvSpPr txBox="1"/>
          <p:nvPr>
            <p:ph idx="9" type="body"/>
          </p:nvPr>
        </p:nvSpPr>
        <p:spPr>
          <a:xfrm>
            <a:off x="7167998" y="4242461"/>
            <a:ext cx="4491350" cy="1901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ru-RU"/>
              <a:t>Как работать со </a:t>
            </a:r>
            <a:r>
              <a:rPr b="1" lang="ru-RU"/>
              <a:t>sparse матрицами</a:t>
            </a:r>
            <a:endParaRPr b="1" i="0" sz="2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8"/>
          <p:cNvSpPr txBox="1"/>
          <p:nvPr>
            <p:ph type="title"/>
          </p:nvPr>
        </p:nvSpPr>
        <p:spPr>
          <a:xfrm>
            <a:off x="536575" y="2921589"/>
            <a:ext cx="11112500" cy="1014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None/>
            </a:pPr>
            <a:r>
              <a:rPr b="1" i="0" lang="ru-RU" sz="5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СПАСИБО ЗА ВНИМАНИЕ</a:t>
            </a:r>
            <a:endParaRPr b="1" i="0" sz="5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type="title"/>
          </p:nvPr>
        </p:nvSpPr>
        <p:spPr>
          <a:xfrm>
            <a:off x="536575" y="2768380"/>
            <a:ext cx="11112500" cy="1014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None/>
            </a:pPr>
            <a:r>
              <a:rPr b="0" i="0" lang="ru-RU" sz="5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Занятие </a:t>
            </a:r>
            <a:r>
              <a:rPr lang="ru-RU"/>
              <a:t>4</a:t>
            </a:r>
            <a:endParaRPr b="0" i="0" sz="5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p36"/>
          <p:cNvSpPr txBox="1"/>
          <p:nvPr>
            <p:ph idx="1" type="body"/>
          </p:nvPr>
        </p:nvSpPr>
        <p:spPr>
          <a:xfrm>
            <a:off x="536575" y="3789733"/>
            <a:ext cx="11112500" cy="25316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</a:pPr>
            <a:r>
              <a:rPr b="1" i="0" lang="ru-RU" sz="5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ПРОБЛЕМЫ КАЧЕСТВА </a:t>
            </a:r>
            <a:br>
              <a:rPr b="1" i="0" lang="ru-RU" sz="5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ru-RU" sz="5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 РАЗМЕРНОСТИ ДАННЫХ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>
            <a:off x="536575" y="2921589"/>
            <a:ext cx="11112500" cy="1014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None/>
            </a:pPr>
            <a:r>
              <a:rPr b="1" i="0" lang="ru-RU" sz="5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ЦЕЛИ ЗАНЯТИЯ</a:t>
            </a:r>
            <a:endParaRPr b="1" i="0" sz="5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8"/>
          <p:cNvSpPr txBox="1"/>
          <p:nvPr>
            <p:ph idx="1" type="body"/>
          </p:nvPr>
        </p:nvSpPr>
        <p:spPr>
          <a:xfrm>
            <a:off x="536575" y="536575"/>
            <a:ext cx="11141075" cy="5452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ЦЕЛИ ЗАНЯТИЯ</a:t>
            </a:r>
            <a:endParaRPr b="1" i="0" sz="2000" u="none" cap="none" strike="noStrik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38"/>
          <p:cNvSpPr txBox="1"/>
          <p:nvPr>
            <p:ph idx="2" type="body"/>
          </p:nvPr>
        </p:nvSpPr>
        <p:spPr>
          <a:xfrm>
            <a:off x="1174750" y="3881438"/>
            <a:ext cx="2084700" cy="24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ru-RU" sz="2000"/>
              <a:t>Использовать </a:t>
            </a:r>
            <a:r>
              <a:rPr b="1" lang="ru-RU" sz="2000"/>
              <a:t>методы декомпозиции матриц</a:t>
            </a:r>
            <a:endParaRPr b="1"/>
          </a:p>
        </p:txBody>
      </p:sp>
      <p:sp>
        <p:nvSpPr>
          <p:cNvPr id="233" name="Google Shape;233;p38"/>
          <p:cNvSpPr txBox="1"/>
          <p:nvPr>
            <p:ph idx="3" type="body"/>
          </p:nvPr>
        </p:nvSpPr>
        <p:spPr>
          <a:xfrm>
            <a:off x="3668401" y="3881438"/>
            <a:ext cx="2340300" cy="24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ru-RU" sz="2000"/>
              <a:t>Применять на практике </a:t>
            </a:r>
            <a:r>
              <a:rPr b="1" lang="ru-RU" sz="2000"/>
              <a:t>LDA модели</a:t>
            </a:r>
            <a:endParaRPr b="1"/>
          </a:p>
        </p:txBody>
      </p:sp>
      <p:sp>
        <p:nvSpPr>
          <p:cNvPr id="234" name="Google Shape;234;p38"/>
          <p:cNvSpPr txBox="1"/>
          <p:nvPr>
            <p:ph idx="5" type="body"/>
          </p:nvPr>
        </p:nvSpPr>
        <p:spPr>
          <a:xfrm>
            <a:off x="6705740" y="3881438"/>
            <a:ext cx="2388600" cy="24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ru-RU" sz="2000"/>
              <a:t>Работать с </a:t>
            </a:r>
            <a:r>
              <a:rPr b="1" lang="ru-RU" sz="2000"/>
              <a:t>разряженными матрицами</a:t>
            </a:r>
            <a:endParaRPr b="1"/>
          </a:p>
        </p:txBody>
      </p:sp>
      <p:sp>
        <p:nvSpPr>
          <p:cNvPr id="235" name="Google Shape;235;p38"/>
          <p:cNvSpPr txBox="1"/>
          <p:nvPr>
            <p:ph idx="7" type="body"/>
          </p:nvPr>
        </p:nvSpPr>
        <p:spPr>
          <a:xfrm>
            <a:off x="1174750" y="2592388"/>
            <a:ext cx="2084700" cy="10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600"/>
              <a:buFont typeface="Arial"/>
              <a:buNone/>
            </a:pPr>
            <a:r>
              <a:rPr b="1" i="0" lang="ru-RU" sz="96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i="0" sz="9600" u="none" cap="none" strike="noStrike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38"/>
          <p:cNvSpPr txBox="1"/>
          <p:nvPr>
            <p:ph idx="8" type="body"/>
          </p:nvPr>
        </p:nvSpPr>
        <p:spPr>
          <a:xfrm>
            <a:off x="3668401" y="2592388"/>
            <a:ext cx="2084700" cy="10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600"/>
              <a:buFont typeface="Arial"/>
              <a:buNone/>
            </a:pPr>
            <a:r>
              <a:rPr b="1" i="0" lang="ru-RU" sz="96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i="0" sz="9600" u="none" cap="none" strike="noStrike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38"/>
          <p:cNvSpPr txBox="1"/>
          <p:nvPr>
            <p:ph idx="13" type="body"/>
          </p:nvPr>
        </p:nvSpPr>
        <p:spPr>
          <a:xfrm>
            <a:off x="6705740" y="2592388"/>
            <a:ext cx="2084700" cy="10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600"/>
              <a:buFont typeface="Arial"/>
              <a:buNone/>
            </a:pPr>
            <a:r>
              <a:rPr lang="ru-RU">
                <a:solidFill>
                  <a:schemeClr val="accent5"/>
                </a:solidFill>
              </a:rPr>
              <a:t>3</a:t>
            </a:r>
            <a:endParaRPr b="1" i="0" sz="9600" u="none" cap="none" strike="noStrike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38"/>
          <p:cNvSpPr txBox="1"/>
          <p:nvPr/>
        </p:nvSpPr>
        <p:spPr>
          <a:xfrm>
            <a:off x="536575" y="1311863"/>
            <a:ext cx="111126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b="0" i="0" lang="ru-RU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 КОНЦЕ ЗАНЯТИЯ ВЫ СМОЖЕТЕ</a:t>
            </a:r>
            <a:endParaRPr b="0" i="0" sz="4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>
            <p:ph type="title"/>
          </p:nvPr>
        </p:nvSpPr>
        <p:spPr>
          <a:xfrm>
            <a:off x="536575" y="2921589"/>
            <a:ext cx="11112500" cy="1014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None/>
            </a:pPr>
            <a:r>
              <a:rPr b="1" i="0" lang="ru-RU" sz="5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ЧТО БУДЕМ ОБСУЖДАТЬ</a:t>
            </a:r>
            <a:endParaRPr b="1" i="0" sz="5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/>
          <p:nvPr>
            <p:ph idx="1" type="body"/>
          </p:nvPr>
        </p:nvSpPr>
        <p:spPr>
          <a:xfrm>
            <a:off x="536575" y="536575"/>
            <a:ext cx="11141075" cy="5452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ПЛАН ЗАНЯТИЯ</a:t>
            </a:r>
            <a:endParaRPr b="1" i="0" sz="2000" u="none" cap="none" strike="noStrik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40"/>
          <p:cNvSpPr txBox="1"/>
          <p:nvPr>
            <p:ph idx="2" type="body"/>
          </p:nvPr>
        </p:nvSpPr>
        <p:spPr>
          <a:xfrm>
            <a:off x="1553232" y="1303339"/>
            <a:ext cx="3338957" cy="10398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ru-RU"/>
              <a:t>Работа со sparse матрицами</a:t>
            </a:r>
            <a:endParaRPr b="0" i="0" sz="2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40"/>
          <p:cNvSpPr txBox="1"/>
          <p:nvPr>
            <p:ph idx="3" type="body"/>
          </p:nvPr>
        </p:nvSpPr>
        <p:spPr>
          <a:xfrm>
            <a:off x="1553233" y="3292477"/>
            <a:ext cx="3338956" cy="10398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ru-RU"/>
              <a:t>Методы разложения матриц</a:t>
            </a:r>
            <a:endParaRPr b="0" i="0" sz="2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p40"/>
          <p:cNvSpPr txBox="1"/>
          <p:nvPr>
            <p:ph idx="4" type="body"/>
          </p:nvPr>
        </p:nvSpPr>
        <p:spPr>
          <a:xfrm>
            <a:off x="1553233" y="5281613"/>
            <a:ext cx="3338956" cy="10398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35"/>
              <a:buFont typeface="Arial"/>
              <a:buNone/>
            </a:pPr>
            <a:r>
              <a:rPr lang="ru-RU" sz="2035"/>
              <a:t>Singular Value decomposition</a:t>
            </a:r>
            <a:endParaRPr b="0" i="0" sz="2035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p40"/>
          <p:cNvSpPr txBox="1"/>
          <p:nvPr>
            <p:ph idx="5" type="body"/>
          </p:nvPr>
        </p:nvSpPr>
        <p:spPr>
          <a:xfrm>
            <a:off x="7149171" y="1296821"/>
            <a:ext cx="3259580" cy="10463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ru-RU"/>
              <a:t>Latent Dirichlet Allocation</a:t>
            </a:r>
            <a:endParaRPr b="0" i="0" sz="2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40"/>
          <p:cNvSpPr txBox="1"/>
          <p:nvPr>
            <p:ph idx="6" type="body"/>
          </p:nvPr>
        </p:nvSpPr>
        <p:spPr>
          <a:xfrm>
            <a:off x="7149171" y="3292476"/>
            <a:ext cx="3259579" cy="10398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ru-RU"/>
              <a:t>Обсуждение домашнего задания</a:t>
            </a:r>
            <a:endParaRPr b="0" i="0" sz="2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40"/>
          <p:cNvSpPr txBox="1"/>
          <p:nvPr>
            <p:ph idx="7" type="body"/>
          </p:nvPr>
        </p:nvSpPr>
        <p:spPr>
          <a:xfrm>
            <a:off x="536574" y="1296821"/>
            <a:ext cx="947297" cy="1039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600"/>
              <a:buFont typeface="Arial"/>
              <a:buNone/>
            </a:pPr>
            <a:r>
              <a:rPr b="1" i="0" lang="ru-RU" sz="96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i="0" sz="9600" u="none" cap="none" strike="noStrike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" name="Google Shape;255;p40"/>
          <p:cNvSpPr txBox="1"/>
          <p:nvPr>
            <p:ph idx="8" type="body"/>
          </p:nvPr>
        </p:nvSpPr>
        <p:spPr>
          <a:xfrm>
            <a:off x="536574" y="3285958"/>
            <a:ext cx="947297" cy="1039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600"/>
              <a:buFont typeface="Arial"/>
              <a:buNone/>
            </a:pPr>
            <a:r>
              <a:rPr b="1" i="0" lang="ru-RU" sz="96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i="0" sz="9600" u="none" cap="none" strike="noStrike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p40"/>
          <p:cNvSpPr txBox="1"/>
          <p:nvPr>
            <p:ph idx="9" type="body"/>
          </p:nvPr>
        </p:nvSpPr>
        <p:spPr>
          <a:xfrm>
            <a:off x="536574" y="5275095"/>
            <a:ext cx="947297" cy="1039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600"/>
              <a:buFont typeface="Arial"/>
              <a:buNone/>
            </a:pPr>
            <a:r>
              <a:rPr b="1" i="0" lang="ru-RU" sz="96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i="0" sz="9600" u="none" cap="none" strike="noStrike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p40"/>
          <p:cNvSpPr txBox="1"/>
          <p:nvPr>
            <p:ph idx="13" type="body"/>
          </p:nvPr>
        </p:nvSpPr>
        <p:spPr>
          <a:xfrm>
            <a:off x="6132513" y="1303339"/>
            <a:ext cx="947297" cy="1039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600"/>
              <a:buFont typeface="Arial"/>
              <a:buNone/>
            </a:pPr>
            <a:r>
              <a:rPr b="1" i="0" lang="ru-RU" sz="96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1" i="0" sz="9600" u="none" cap="none" strike="noStrike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p40"/>
          <p:cNvSpPr txBox="1"/>
          <p:nvPr>
            <p:ph idx="14" type="body"/>
          </p:nvPr>
        </p:nvSpPr>
        <p:spPr>
          <a:xfrm>
            <a:off x="6132513" y="3285958"/>
            <a:ext cx="947297" cy="1039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600"/>
              <a:buFont typeface="Arial"/>
              <a:buNone/>
            </a:pPr>
            <a:r>
              <a:rPr b="1" i="0" lang="ru-RU" sz="96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b="1" i="0" sz="9600" u="none" cap="none" strike="noStrike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Нейтология">
      <a:dk1>
        <a:srgbClr val="000000"/>
      </a:dk1>
      <a:lt1>
        <a:srgbClr val="FFFFFF"/>
      </a:lt1>
      <a:dk2>
        <a:srgbClr val="494949"/>
      </a:dk2>
      <a:lt2>
        <a:srgbClr val="ABA7A7"/>
      </a:lt2>
      <a:accent1>
        <a:srgbClr val="96529D"/>
      </a:accent1>
      <a:accent2>
        <a:srgbClr val="503D77"/>
      </a:accent2>
      <a:accent3>
        <a:srgbClr val="E7373C"/>
      </a:accent3>
      <a:accent4>
        <a:srgbClr val="A51B39"/>
      </a:accent4>
      <a:accent5>
        <a:srgbClr val="00A88E"/>
      </a:accent5>
      <a:accent6>
        <a:srgbClr val="027086"/>
      </a:accent6>
      <a:hlink>
        <a:srgbClr val="0900C6"/>
      </a:hlink>
      <a:folHlink>
        <a:srgbClr val="CC00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